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0" r:id="rId2"/>
  </p:sldMasterIdLst>
  <p:notesMasterIdLst>
    <p:notesMasterId r:id="rId21"/>
  </p:notesMasterIdLst>
  <p:sldIdLst>
    <p:sldId id="303" r:id="rId3"/>
    <p:sldId id="276" r:id="rId4"/>
    <p:sldId id="277" r:id="rId5"/>
    <p:sldId id="279" r:id="rId6"/>
    <p:sldId id="295" r:id="rId7"/>
    <p:sldId id="269" r:id="rId8"/>
    <p:sldId id="270" r:id="rId9"/>
    <p:sldId id="298" r:id="rId10"/>
    <p:sldId id="263" r:id="rId11"/>
    <p:sldId id="288" r:id="rId12"/>
    <p:sldId id="274" r:id="rId13"/>
    <p:sldId id="266" r:id="rId14"/>
    <p:sldId id="267" r:id="rId15"/>
    <p:sldId id="275" r:id="rId16"/>
    <p:sldId id="300" r:id="rId17"/>
    <p:sldId id="292" r:id="rId18"/>
    <p:sldId id="301" r:id="rId19"/>
    <p:sldId id="30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22" autoAdjust="0"/>
  </p:normalViewPr>
  <p:slideViewPr>
    <p:cSldViewPr>
      <p:cViewPr varScale="1">
        <p:scale>
          <a:sx n="73" d="100"/>
          <a:sy n="73" d="100"/>
        </p:scale>
        <p:origin x="-58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A5B29-255D-4F13-8354-D607F15B9FD6}" type="datetimeFigureOut">
              <a:rPr lang="ru-RU" smtClean="0"/>
              <a:t>25.09.2013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F5AF0-D4AA-47B0-A98F-CE9363A98766}" type="slidenum">
              <a:rPr lang="ru-RU" smtClean="0"/>
              <a:t>‹#›</a:t>
            </a:fld>
            <a:endParaRPr lang="ru-RU"/>
          </a:p>
        </p:txBody>
      </p:sp>
    </p:spTree>
    <p:extLst>
      <p:ext uri="{BB962C8B-B14F-4D97-AF65-F5344CB8AC3E}">
        <p14:creationId xmlns:p14="http://schemas.microsoft.com/office/powerpoint/2010/main" val="346734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ru-RU" smtClean="0"/>
          </a:p>
        </p:txBody>
      </p:sp>
      <p:sp>
        <p:nvSpPr>
          <p:cNvPr id="27652" name="Slide Number Placeholder 3"/>
          <p:cNvSpPr>
            <a:spLocks noGrp="1"/>
          </p:cNvSpPr>
          <p:nvPr>
            <p:ph type="sldNum" sz="quarter" idx="5"/>
          </p:nvPr>
        </p:nvSpPr>
        <p:spPr>
          <a:noFill/>
        </p:spPr>
        <p:txBody>
          <a:bodyPr/>
          <a:lstStyle>
            <a:lvl1pPr defTabSz="914485" eaLnBrk="0" hangingPunct="0">
              <a:defRPr sz="1500" b="1">
                <a:solidFill>
                  <a:schemeClr val="bg1"/>
                </a:solidFill>
                <a:latin typeface="Arial" pitchFamily="34" charset="0"/>
                <a:ea typeface="Adobe Ming Std L"/>
                <a:cs typeface="Adobe Ming Std L"/>
              </a:defRPr>
            </a:lvl1pPr>
            <a:lvl2pPr marL="702756" indent="-270291" defTabSz="914485" eaLnBrk="0" hangingPunct="0">
              <a:defRPr sz="1500" b="1">
                <a:solidFill>
                  <a:schemeClr val="bg1"/>
                </a:solidFill>
                <a:latin typeface="Arial" pitchFamily="34" charset="0"/>
                <a:ea typeface="Adobe Ming Std L"/>
                <a:cs typeface="Adobe Ming Std L"/>
              </a:defRPr>
            </a:lvl2pPr>
            <a:lvl3pPr marL="1081164" indent="-216233" defTabSz="914485" eaLnBrk="0" hangingPunct="0">
              <a:defRPr sz="1500" b="1">
                <a:solidFill>
                  <a:schemeClr val="bg1"/>
                </a:solidFill>
                <a:latin typeface="Arial" pitchFamily="34" charset="0"/>
                <a:ea typeface="Adobe Ming Std L"/>
                <a:cs typeface="Adobe Ming Std L"/>
              </a:defRPr>
            </a:lvl3pPr>
            <a:lvl4pPr marL="1513629" indent="-216233" defTabSz="914485" eaLnBrk="0" hangingPunct="0">
              <a:defRPr sz="1500" b="1">
                <a:solidFill>
                  <a:schemeClr val="bg1"/>
                </a:solidFill>
                <a:latin typeface="Arial" pitchFamily="34" charset="0"/>
                <a:ea typeface="Adobe Ming Std L"/>
                <a:cs typeface="Adobe Ming Std L"/>
              </a:defRPr>
            </a:lvl4pPr>
            <a:lvl5pPr marL="1946095" indent="-216233" defTabSz="914485" eaLnBrk="0" hangingPunct="0">
              <a:defRPr sz="1500" b="1">
                <a:solidFill>
                  <a:schemeClr val="bg1"/>
                </a:solidFill>
                <a:latin typeface="Arial" pitchFamily="34" charset="0"/>
                <a:ea typeface="Adobe Ming Std L"/>
                <a:cs typeface="Adobe Ming Std L"/>
              </a:defRPr>
            </a:lvl5pPr>
            <a:lvl6pPr marL="2378560"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6pPr>
            <a:lvl7pPr marL="2811026"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7pPr>
            <a:lvl8pPr marL="3243491"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8pPr>
            <a:lvl9pPr marL="3675957"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9pPr>
          </a:lstStyle>
          <a:p>
            <a:pPr eaLnBrk="1" hangingPunct="1">
              <a:buClr>
                <a:srgbClr val="C0504D"/>
              </a:buClr>
            </a:pPr>
            <a:fld id="{E7A025DA-A824-4DD5-97F5-C8CD368A5E65}" type="slidenum">
              <a:rPr lang="en-US" sz="1200" b="0">
                <a:solidFill>
                  <a:prstClr val="black"/>
                </a:solidFill>
              </a:rPr>
              <a:pPr eaLnBrk="1" hangingPunct="1">
                <a:buClr>
                  <a:srgbClr val="C0504D"/>
                </a:buClr>
              </a:pPr>
              <a:t>1</a:t>
            </a:fld>
            <a:endParaRPr lang="en-US" sz="1200" b="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ru-RU" smtClean="0"/>
          </a:p>
        </p:txBody>
      </p:sp>
      <p:sp>
        <p:nvSpPr>
          <p:cNvPr id="27652" name="Slide Number Placeholder 3"/>
          <p:cNvSpPr>
            <a:spLocks noGrp="1"/>
          </p:cNvSpPr>
          <p:nvPr>
            <p:ph type="sldNum" sz="quarter" idx="5"/>
          </p:nvPr>
        </p:nvSpPr>
        <p:spPr>
          <a:noFill/>
        </p:spPr>
        <p:txBody>
          <a:bodyPr/>
          <a:lstStyle>
            <a:lvl1pPr defTabSz="914485" eaLnBrk="0" hangingPunct="0">
              <a:defRPr sz="1500" b="1">
                <a:solidFill>
                  <a:schemeClr val="bg1"/>
                </a:solidFill>
                <a:latin typeface="Arial" pitchFamily="34" charset="0"/>
                <a:ea typeface="Adobe Ming Std L"/>
                <a:cs typeface="Adobe Ming Std L"/>
              </a:defRPr>
            </a:lvl1pPr>
            <a:lvl2pPr marL="702756" indent="-270291" defTabSz="914485" eaLnBrk="0" hangingPunct="0">
              <a:defRPr sz="1500" b="1">
                <a:solidFill>
                  <a:schemeClr val="bg1"/>
                </a:solidFill>
                <a:latin typeface="Arial" pitchFamily="34" charset="0"/>
                <a:ea typeface="Adobe Ming Std L"/>
                <a:cs typeface="Adobe Ming Std L"/>
              </a:defRPr>
            </a:lvl2pPr>
            <a:lvl3pPr marL="1081164" indent="-216233" defTabSz="914485" eaLnBrk="0" hangingPunct="0">
              <a:defRPr sz="1500" b="1">
                <a:solidFill>
                  <a:schemeClr val="bg1"/>
                </a:solidFill>
                <a:latin typeface="Arial" pitchFamily="34" charset="0"/>
                <a:ea typeface="Adobe Ming Std L"/>
                <a:cs typeface="Adobe Ming Std L"/>
              </a:defRPr>
            </a:lvl3pPr>
            <a:lvl4pPr marL="1513629" indent="-216233" defTabSz="914485" eaLnBrk="0" hangingPunct="0">
              <a:defRPr sz="1500" b="1">
                <a:solidFill>
                  <a:schemeClr val="bg1"/>
                </a:solidFill>
                <a:latin typeface="Arial" pitchFamily="34" charset="0"/>
                <a:ea typeface="Adobe Ming Std L"/>
                <a:cs typeface="Adobe Ming Std L"/>
              </a:defRPr>
            </a:lvl4pPr>
            <a:lvl5pPr marL="1946095" indent="-216233" defTabSz="914485" eaLnBrk="0" hangingPunct="0">
              <a:defRPr sz="1500" b="1">
                <a:solidFill>
                  <a:schemeClr val="bg1"/>
                </a:solidFill>
                <a:latin typeface="Arial" pitchFamily="34" charset="0"/>
                <a:ea typeface="Adobe Ming Std L"/>
                <a:cs typeface="Adobe Ming Std L"/>
              </a:defRPr>
            </a:lvl5pPr>
            <a:lvl6pPr marL="2378560"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6pPr>
            <a:lvl7pPr marL="2811026"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7pPr>
            <a:lvl8pPr marL="3243491"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8pPr>
            <a:lvl9pPr marL="3675957" indent="-216233" defTabSz="914485" eaLnBrk="0" fontAlgn="base" hangingPunct="0">
              <a:lnSpc>
                <a:spcPct val="90000"/>
              </a:lnSpc>
              <a:spcBef>
                <a:spcPct val="0"/>
              </a:spcBef>
              <a:spcAft>
                <a:spcPct val="0"/>
              </a:spcAft>
              <a:buClr>
                <a:schemeClr val="accent2"/>
              </a:buClr>
              <a:buFont typeface="Wingdings" pitchFamily="2" charset="2"/>
              <a:defRPr sz="1500" b="1">
                <a:solidFill>
                  <a:schemeClr val="bg1"/>
                </a:solidFill>
                <a:latin typeface="Arial" pitchFamily="34" charset="0"/>
                <a:ea typeface="Adobe Ming Std L"/>
                <a:cs typeface="Adobe Ming Std L"/>
              </a:defRPr>
            </a:lvl9pPr>
          </a:lstStyle>
          <a:p>
            <a:pPr eaLnBrk="1" hangingPunct="1">
              <a:buClr>
                <a:srgbClr val="C0504D"/>
              </a:buClr>
            </a:pPr>
            <a:fld id="{E7A025DA-A824-4DD5-97F5-C8CD368A5E65}" type="slidenum">
              <a:rPr lang="en-US" sz="1200" b="0">
                <a:solidFill>
                  <a:prstClr val="black"/>
                </a:solidFill>
              </a:rPr>
              <a:pPr eaLnBrk="1" hangingPunct="1">
                <a:buClr>
                  <a:srgbClr val="C0504D"/>
                </a:buClr>
              </a:pPr>
              <a:t>11</a:t>
            </a:fld>
            <a:endParaRPr lang="en-US" sz="1200" b="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1pPr>
            <a:lvl2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2pPr>
            <a:lvl3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3pPr>
            <a:lvl4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4pPr>
            <a:lvl5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5pPr>
            <a:lvl6pPr marL="2378560"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6pPr>
            <a:lvl7pPr marL="2811026"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7pPr>
            <a:lvl8pPr marL="3243491"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8pPr>
            <a:lvl9pPr marL="3675957"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9pPr>
          </a:lstStyle>
          <a:p>
            <a:pPr eaLnBrk="1" hangingPunct="1"/>
            <a:fld id="{091922EF-EC24-4CE8-8D28-1D416B7B558B}" type="slidenum">
              <a:rPr lang="en-US" sz="1200" b="0"/>
              <a:pPr eaLnBrk="1" hangingPunct="1"/>
              <a:t>12</a:t>
            </a:fld>
            <a:endParaRPr lang="en-US" sz="1200" b="0"/>
          </a:p>
        </p:txBody>
      </p:sp>
      <p:sp>
        <p:nvSpPr>
          <p:cNvPr id="23553" name="Text Box 1"/>
          <p:cNvSpPr txBox="1">
            <a:spLocks noChangeArrowheads="1"/>
          </p:cNvSpPr>
          <p:nvPr/>
        </p:nvSpPr>
        <p:spPr bwMode="auto">
          <a:xfrm>
            <a:off x="3884414" y="8685894"/>
            <a:ext cx="2970609" cy="455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601" tIns="45630" rIns="91601" bIns="4563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algn="r" eaLnBrk="1" hangingPunct="1">
              <a:lnSpc>
                <a:spcPct val="100000"/>
              </a:lnSpc>
              <a:buClrTx/>
              <a:buFontTx/>
              <a:buNone/>
            </a:pPr>
            <a:fld id="{46986927-E35E-43F0-BCE7-5A15FE64ACEF}" type="slidenum">
              <a:rPr lang="en-US" sz="1200" b="0"/>
              <a:pPr algn="r" eaLnBrk="1" hangingPunct="1">
                <a:lnSpc>
                  <a:spcPct val="100000"/>
                </a:lnSpc>
                <a:buClrTx/>
                <a:buFontTx/>
                <a:buNone/>
              </a:pPr>
              <a:t>12</a:t>
            </a:fld>
            <a:endParaRPr lang="en-US" sz="1200" b="0"/>
          </a:p>
        </p:txBody>
      </p:sp>
      <p:sp>
        <p:nvSpPr>
          <p:cNvPr id="23554" name="Text Box 2"/>
          <p:cNvSpPr txBox="1">
            <a:spLocks noChangeArrowheads="1"/>
          </p:cNvSpPr>
          <p:nvPr/>
        </p:nvSpPr>
        <p:spPr bwMode="auto">
          <a:xfrm>
            <a:off x="3884414" y="8685894"/>
            <a:ext cx="2972098" cy="456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601" tIns="45630" rIns="91601" bIns="4563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algn="r" eaLnBrk="1" hangingPunct="1">
              <a:lnSpc>
                <a:spcPct val="100000"/>
              </a:lnSpc>
              <a:buClrTx/>
              <a:buFontTx/>
              <a:buNone/>
            </a:pPr>
            <a:fld id="{42B79D65-5AD7-4C88-AD22-61D9EB2CDADD}" type="slidenum">
              <a:rPr lang="en-GB" sz="1200" b="0"/>
              <a:pPr algn="r" eaLnBrk="1" hangingPunct="1">
                <a:lnSpc>
                  <a:spcPct val="100000"/>
                </a:lnSpc>
                <a:buClrTx/>
                <a:buFontTx/>
                <a:buNone/>
              </a:pPr>
              <a:t>12</a:t>
            </a:fld>
            <a:endParaRPr lang="en-GB" sz="1200" b="0"/>
          </a:p>
        </p:txBody>
      </p:sp>
      <p:sp>
        <p:nvSpPr>
          <p:cNvPr id="23555" name="Text Box 3"/>
          <p:cNvSpPr>
            <a:spLocks noGrp="1" noRot="1" noChangeAspect="1" noChangeArrowheads="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556" name="Text Box 4"/>
          <p:cNvSpPr>
            <a:spLocks noGrp="1" noChangeArrowheads="1"/>
          </p:cNvSpPr>
          <p:nvPr>
            <p:ph type="body" idx="1"/>
          </p:nvPr>
        </p:nvSpPr>
        <p:spPr>
          <a:xfrm>
            <a:off x="686099" y="4296833"/>
            <a:ext cx="5484316" cy="4204608"/>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1pPr>
            <a:lvl2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2pPr>
            <a:lvl3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3pPr>
            <a:lvl4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4pPr>
            <a:lvl5pPr eaLnBrk="0" hangingPunc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5pPr>
            <a:lvl6pPr marL="2378560"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6pPr>
            <a:lvl7pPr marL="2811026"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7pPr>
            <a:lvl8pPr marL="3243491"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8pPr>
            <a:lvl9pPr marL="3675957" indent="-216233" defTabSz="424958" eaLnBrk="0" fontAlgn="base" hangingPunct="0">
              <a:lnSpc>
                <a:spcPct val="90000"/>
              </a:lnSpc>
              <a:spcBef>
                <a:spcPct val="0"/>
              </a:spcBef>
              <a:spcAft>
                <a:spcPct val="0"/>
              </a:spcAft>
              <a:buClr>
                <a:srgbClr val="000000"/>
              </a:buClr>
              <a:buSzPct val="100000"/>
              <a:buFont typeface="Times New Roman" pitchFamily="18" charset="0"/>
              <a:tabLst>
                <a:tab pos="684737" algn="l"/>
                <a:tab pos="1369474" algn="l"/>
                <a:tab pos="2054211" algn="l"/>
                <a:tab pos="2738948" algn="l"/>
              </a:tabLst>
              <a:defRPr sz="1500" b="1">
                <a:solidFill>
                  <a:srgbClr val="000000"/>
                </a:solidFill>
                <a:latin typeface="Arial" pitchFamily="34" charset="0"/>
                <a:ea typeface="ＭＳ Ｐゴシック" pitchFamily="34" charset="-128"/>
              </a:defRPr>
            </a:lvl9pPr>
          </a:lstStyle>
          <a:p>
            <a:pPr eaLnBrk="1" hangingPunct="1"/>
            <a:fld id="{1E751774-3804-46E4-9F1B-A3209CE0636A}" type="slidenum">
              <a:rPr lang="en-US" sz="1200" b="0"/>
              <a:pPr eaLnBrk="1" hangingPunct="1"/>
              <a:t>13</a:t>
            </a:fld>
            <a:endParaRPr lang="en-US" sz="1200" b="0"/>
          </a:p>
        </p:txBody>
      </p:sp>
      <p:sp>
        <p:nvSpPr>
          <p:cNvPr id="24577" name="Text Box 1"/>
          <p:cNvSpPr txBox="1">
            <a:spLocks noChangeArrowheads="1"/>
          </p:cNvSpPr>
          <p:nvPr/>
        </p:nvSpPr>
        <p:spPr bwMode="auto">
          <a:xfrm>
            <a:off x="3884414" y="8685894"/>
            <a:ext cx="2970609" cy="455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601" tIns="45630" rIns="91601" bIns="4563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algn="r" eaLnBrk="1" hangingPunct="1">
              <a:lnSpc>
                <a:spcPct val="100000"/>
              </a:lnSpc>
              <a:buClrTx/>
              <a:buFontTx/>
              <a:buNone/>
            </a:pPr>
            <a:fld id="{1B1CF4D6-6CD7-4CED-BB6A-B19D79ECE47B}" type="slidenum">
              <a:rPr lang="en-US" sz="1200" b="0"/>
              <a:pPr algn="r" eaLnBrk="1" hangingPunct="1">
                <a:lnSpc>
                  <a:spcPct val="100000"/>
                </a:lnSpc>
                <a:buClrTx/>
                <a:buFontTx/>
                <a:buNone/>
              </a:pPr>
              <a:t>13</a:t>
            </a:fld>
            <a:endParaRPr lang="en-US" sz="1200" b="0"/>
          </a:p>
        </p:txBody>
      </p:sp>
      <p:sp>
        <p:nvSpPr>
          <p:cNvPr id="24578" name="Text Box 2"/>
          <p:cNvSpPr>
            <a:spLocks noGrp="1" noRot="1" noChangeAspect="1" noChangeArrowheads="1"/>
          </p:cNvSpPr>
          <p:nvPr>
            <p:ph type="sldImg"/>
          </p:nvPr>
        </p:nvSpPr>
        <p:spPr>
          <a:xfrm>
            <a:off x="1144588" y="685800"/>
            <a:ext cx="4570412" cy="342900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579" name="Text Box 3"/>
          <p:cNvSpPr>
            <a:spLocks noGrp="1" noChangeArrowheads="1"/>
          </p:cNvSpPr>
          <p:nvPr>
            <p:ph type="body" idx="1"/>
          </p:nvPr>
        </p:nvSpPr>
        <p:spPr>
          <a:xfrm>
            <a:off x="686099" y="4296833"/>
            <a:ext cx="5484316" cy="4204608"/>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ru-RU" smtClean="0">
              <a:latin typeface="Arial" pitchFamily="34" charset="0"/>
              <a:cs typeface="Arial" pitchFamily="34" charset="0"/>
            </a:endParaRPr>
          </a:p>
        </p:txBody>
      </p:sp>
      <p:sp>
        <p:nvSpPr>
          <p:cNvPr id="35844" name="Slide Number Placeholder 3"/>
          <p:cNvSpPr>
            <a:spLocks noGrp="1"/>
          </p:cNvSpPr>
          <p:nvPr>
            <p:ph type="sldNum" sz="quarter" idx="5"/>
          </p:nvPr>
        </p:nvSpPr>
        <p:spPr>
          <a:noFill/>
        </p:spPr>
        <p:txBody>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buClr>
                <a:schemeClr val="accent2"/>
              </a:buClr>
              <a:buFont typeface="Wingdings" pitchFamily="2" charset="2"/>
              <a:defRPr sz="12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buClr>
                <a:schemeClr val="accent2"/>
              </a:buClr>
              <a:buFont typeface="Wingdings" pitchFamily="2" charset="2"/>
              <a:defRPr sz="12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buClr>
                <a:schemeClr val="accent2"/>
              </a:buClr>
              <a:buFont typeface="Wingdings" pitchFamily="2" charset="2"/>
              <a:defRPr sz="12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buClr>
                <a:schemeClr val="accent2"/>
              </a:buClr>
              <a:buFont typeface="Wingdings" pitchFamily="2" charset="2"/>
              <a:defRPr sz="1200">
                <a:solidFill>
                  <a:schemeClr val="tx1"/>
                </a:solidFill>
                <a:latin typeface="Arial" pitchFamily="34" charset="0"/>
                <a:cs typeface="Arial" pitchFamily="34" charset="0"/>
              </a:defRPr>
            </a:lvl9pPr>
          </a:lstStyle>
          <a:p>
            <a:pPr eaLnBrk="1" hangingPunct="1"/>
            <a:fld id="{AB04B708-BABE-4630-9E32-6E9B16E0BCC2}"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F29AA68-D406-4102-9CD4-E193DF4B29A4}" type="slidenum">
              <a:rPr lang="en-GB" b="0">
                <a:solidFill>
                  <a:prstClr val="black"/>
                </a:solidFill>
              </a:rPr>
              <a:pPr eaLnBrk="1" hangingPunct="1"/>
              <a:t>15</a:t>
            </a:fld>
            <a:endParaRPr lang="en-GB" b="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5000"/>
              </a:lnSpc>
              <a:buClr>
                <a:srgbClr val="000000"/>
              </a:buClr>
              <a:buSzPct val="100000"/>
              <a:buFont typeface="Times New Roman" pitchFamily="18" charset="0"/>
              <a:buNone/>
            </a:pPr>
            <a:r>
              <a:rPr lang="ru-RU" sz="1000" b="0" i="0" dirty="0" smtClean="0"/>
              <a:t>Расследование: </a:t>
            </a:r>
            <a:endParaRPr lang="en-US" sz="1000" b="0" i="0"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r>
              <a:rPr lang="en-US" sz="1000" b="0" i="0" dirty="0" smtClean="0">
                <a:solidFill>
                  <a:srgbClr val="7889FB"/>
                </a:solidFill>
                <a:latin typeface="Calibri" pitchFamily="34" charset="0"/>
                <a:ea typeface="MS PGothic" pitchFamily="34" charset="-128"/>
              </a:rPr>
              <a:t>Today: Special investigations unit with manual adjusters</a:t>
            </a:r>
            <a:endParaRPr lang="ru-RU" sz="1000" b="0" i="0" dirty="0" smtClean="0">
              <a:solidFill>
                <a:srgbClr val="7889FB"/>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ru-RU" sz="1000" b="0" i="0" dirty="0" smtClean="0">
              <a:solidFill>
                <a:srgbClr val="7889FB"/>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r>
              <a:rPr lang="ru-RU" sz="1000" b="0" i="0" dirty="0" smtClean="0">
                <a:solidFill>
                  <a:srgbClr val="7889FB"/>
                </a:solidFill>
                <a:latin typeface="Calibri" pitchFamily="34" charset="0"/>
                <a:ea typeface="MS PGothic" pitchFamily="34" charset="-128"/>
              </a:rPr>
              <a:t>Обнаружение</a:t>
            </a: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en-US" sz="1000" b="0" i="0" dirty="0" smtClean="0">
                <a:solidFill>
                  <a:srgbClr val="7889FB"/>
                </a:solidFill>
                <a:latin typeface="Calibri" pitchFamily="34" charset="0"/>
                <a:ea typeface="MS PGothic" pitchFamily="34" charset="-128"/>
              </a:rPr>
              <a:t>Today: simple rules based scoring if anything</a:t>
            </a:r>
            <a:endParaRPr lang="en-US" sz="1000" b="0" i="0"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ru-RU" sz="1000" b="0" i="0" dirty="0" smtClean="0">
              <a:solidFill>
                <a:schemeClr val="tx1"/>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ru-RU" sz="1000" b="0" i="0" dirty="0" smtClean="0">
                <a:solidFill>
                  <a:schemeClr val="tx1"/>
                </a:solidFill>
                <a:latin typeface="Calibri" pitchFamily="34" charset="0"/>
                <a:ea typeface="MS PGothic" pitchFamily="34" charset="-128"/>
              </a:rPr>
              <a:t>Предотвращение: </a:t>
            </a:r>
            <a:r>
              <a:rPr lang="en-US" sz="1000" b="0" i="0" dirty="0" smtClean="0">
                <a:solidFill>
                  <a:srgbClr val="7889FB"/>
                </a:solidFill>
                <a:latin typeface="Calibri" pitchFamily="34" charset="0"/>
                <a:ea typeface="MS PGothic" pitchFamily="34" charset="-128"/>
              </a:rPr>
              <a:t>Today: Little is done to prevent fraud from occurring</a:t>
            </a:r>
            <a:endParaRPr lang="ru-RU" sz="1000" b="0" i="0" dirty="0" smtClean="0">
              <a:solidFill>
                <a:srgbClr val="7889FB"/>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ru-RU" sz="1000" b="0" i="0" dirty="0" smtClean="0">
                <a:solidFill>
                  <a:srgbClr val="7889FB"/>
                </a:solidFill>
                <a:latin typeface="Calibri" pitchFamily="34" charset="0"/>
                <a:ea typeface="MS PGothic" pitchFamily="34" charset="-128"/>
              </a:rPr>
              <a:t>Обнаружение:</a:t>
            </a:r>
            <a:r>
              <a:rPr lang="ru-RU" sz="1000" b="0" i="0" baseline="0" dirty="0" smtClean="0">
                <a:solidFill>
                  <a:srgbClr val="7889FB"/>
                </a:solidFill>
                <a:latin typeface="Calibri" pitchFamily="34" charset="0"/>
                <a:ea typeface="MS PGothic" pitchFamily="34" charset="-128"/>
              </a:rPr>
              <a:t> </a:t>
            </a:r>
            <a:r>
              <a:rPr lang="en-US" sz="1000" b="0" i="0" dirty="0" smtClean="0">
                <a:solidFill>
                  <a:srgbClr val="7889FB"/>
                </a:solidFill>
                <a:latin typeface="Calibri" pitchFamily="34" charset="0"/>
                <a:ea typeface="MS PGothic" pitchFamily="34" charset="-128"/>
              </a:rPr>
              <a:t>Today: Relies heavily on people to detect</a:t>
            </a:r>
            <a:endParaRPr lang="en-US" sz="1000" b="0" i="0" dirty="0" smtClean="0">
              <a:solidFill>
                <a:schemeClr val="tx1"/>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endParaRPr lang="en-US" sz="1000" i="1"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en-US" sz="1000" i="1" dirty="0" smtClean="0">
              <a:solidFill>
                <a:schemeClr val="tx1"/>
              </a:solidFill>
              <a:latin typeface="Calibri" pitchFamily="34" charset="0"/>
              <a:ea typeface="MS PGothic" pitchFamily="34" charset="-128"/>
            </a:endParaRPr>
          </a:p>
          <a:p>
            <a:pPr eaLnBrk="1" hangingPunct="1"/>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FBB1A2-4DA4-48D6-B7B5-A57C52A23118}"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a:noFill/>
        </p:spPr>
        <p:txBody>
          <a:bodyPr/>
          <a:lstStyle>
            <a:lvl1pPr defTabSz="966788" eaLnBrk="0" hangingPunct="0">
              <a:defRPr sz="2400" b="1">
                <a:solidFill>
                  <a:schemeClr val="tx1"/>
                </a:solidFill>
                <a:latin typeface="Arial" pitchFamily="34" charset="0"/>
                <a:ea typeface="MS PGothic" pitchFamily="34" charset="-128"/>
              </a:defRPr>
            </a:lvl1pPr>
            <a:lvl2pPr marL="742950" indent="-285750" defTabSz="966788" eaLnBrk="0" hangingPunct="0">
              <a:defRPr sz="2400" b="1">
                <a:solidFill>
                  <a:schemeClr val="tx1"/>
                </a:solidFill>
                <a:latin typeface="Arial" pitchFamily="34" charset="0"/>
                <a:ea typeface="MS PGothic" pitchFamily="34" charset="-128"/>
              </a:defRPr>
            </a:lvl2pPr>
            <a:lvl3pPr marL="1143000" indent="-228600" defTabSz="966788" eaLnBrk="0" hangingPunct="0">
              <a:defRPr sz="2400" b="1">
                <a:solidFill>
                  <a:schemeClr val="tx1"/>
                </a:solidFill>
                <a:latin typeface="Arial" pitchFamily="34" charset="0"/>
                <a:ea typeface="MS PGothic" pitchFamily="34" charset="-128"/>
              </a:defRPr>
            </a:lvl3pPr>
            <a:lvl4pPr marL="1600200" indent="-228600" defTabSz="966788" eaLnBrk="0" hangingPunct="0">
              <a:defRPr sz="2400" b="1">
                <a:solidFill>
                  <a:schemeClr val="tx1"/>
                </a:solidFill>
                <a:latin typeface="Arial" pitchFamily="34" charset="0"/>
                <a:ea typeface="MS PGothic" pitchFamily="34" charset="-128"/>
              </a:defRPr>
            </a:lvl4pPr>
            <a:lvl5pPr marL="2057400" indent="-228600" defTabSz="966788" eaLnBrk="0" hangingPunct="0">
              <a:defRPr sz="2400" b="1">
                <a:solidFill>
                  <a:schemeClr val="tx1"/>
                </a:solidFill>
                <a:latin typeface="Arial" pitchFamily="34" charset="0"/>
                <a:ea typeface="MS PGothic" pitchFamily="34" charset="-128"/>
              </a:defRPr>
            </a:lvl5pPr>
            <a:lvl6pPr marL="2514600" indent="-228600" defTabSz="966788"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966788"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966788"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966788"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fld id="{77F9BDD7-D4B8-42FE-B9F6-DC97EB7BF006}" type="slidenum">
              <a:rPr lang="en-US" sz="1300" b="0"/>
              <a:pPr eaLnBrk="1" hangingPunct="1"/>
              <a:t>17</a:t>
            </a:fld>
            <a:endParaRPr lang="en-US" sz="1300" b="0"/>
          </a:p>
        </p:txBody>
      </p:sp>
      <p:sp>
        <p:nvSpPr>
          <p:cNvPr id="18433" name="Text Box 1"/>
          <p:cNvSpPr txBox="1">
            <a:spLocks noChangeArrowheads="1"/>
          </p:cNvSpPr>
          <p:nvPr/>
        </p:nvSpPr>
        <p:spPr bwMode="auto">
          <a:xfrm>
            <a:off x="3884840" y="8685611"/>
            <a:ext cx="2969759" cy="45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840" tIns="48240" rIns="96840" bIns="482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9pPr>
          </a:lstStyle>
          <a:p>
            <a:pPr algn="r" eaLnBrk="1" hangingPunct="1"/>
            <a:fld id="{BE18067B-12AE-4310-81E3-21C0BED121DE}" type="slidenum">
              <a:rPr lang="en-US" sz="1300" b="0">
                <a:solidFill>
                  <a:srgbClr val="000000"/>
                </a:solidFill>
              </a:rPr>
              <a:pPr algn="r" eaLnBrk="1" hangingPunct="1"/>
              <a:t>17</a:t>
            </a:fld>
            <a:endParaRPr lang="en-US" sz="1300" b="0">
              <a:solidFill>
                <a:srgbClr val="000000"/>
              </a:solidFill>
            </a:endParaRPr>
          </a:p>
        </p:txBody>
      </p:sp>
      <p:sp>
        <p:nvSpPr>
          <p:cNvPr id="18434" name="Text Box 2"/>
          <p:cNvSpPr>
            <a:spLocks noGrp="1" noRot="1" noChangeAspect="1" noChangeArrowheads="1"/>
          </p:cNvSpPr>
          <p:nvPr>
            <p:ph type="sldImg"/>
          </p:nvPr>
        </p:nvSpPr>
        <p:spPr>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435" name="Text Box 3"/>
          <p:cNvSpPr>
            <a:spLocks noGrp="1" noChangeArrowheads="1"/>
          </p:cNvSpPr>
          <p:nvPr>
            <p:ph type="body" idx="1"/>
          </p:nvPr>
        </p:nvSpPr>
        <p:spPr>
          <a:xfrm>
            <a:off x="686028" y="4296173"/>
            <a:ext cx="5484812" cy="4204890"/>
          </a:xfrm>
          <a:no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t>Проблема мошенничества видна не всем, но это не значит,</a:t>
            </a:r>
            <a:r>
              <a:rPr lang="ru-RU" sz="1200" baseline="0" dirty="0" smtClean="0"/>
              <a:t> что ее нет. </a:t>
            </a:r>
          </a:p>
          <a:p>
            <a:endParaRPr lang="ru-RU" sz="1200" baseline="0" dirty="0" smtClean="0"/>
          </a:p>
          <a:p>
            <a:r>
              <a:rPr lang="ru-RU" sz="1200" dirty="0" smtClean="0"/>
              <a:t>Бельгия </a:t>
            </a:r>
            <a:r>
              <a:rPr lang="ru-RU" sz="1200" dirty="0" smtClean="0"/>
              <a:t>рапортует о близких к 0 </a:t>
            </a:r>
            <a:r>
              <a:rPr lang="ru-RU" sz="1200" dirty="0" smtClean="0"/>
              <a:t>значениях</a:t>
            </a:r>
            <a:r>
              <a:rPr lang="ru-RU" sz="1200" baseline="0" dirty="0" smtClean="0"/>
              <a:t> </a:t>
            </a:r>
            <a:r>
              <a:rPr lang="ru-RU" sz="1200" baseline="0" dirty="0" err="1" smtClean="0"/>
              <a:t>кскимминга</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Скимминг</a:t>
            </a:r>
            <a:r>
              <a:rPr lang="ru-RU" sz="1200" dirty="0" smtClean="0"/>
              <a:t> практически побежден в Евросоюзе благодаря чип-картам и программе </a:t>
            </a:r>
            <a:r>
              <a:rPr lang="en-US" sz="1200" dirty="0" err="1" smtClean="0"/>
              <a:t>GeoBlocking</a:t>
            </a:r>
            <a:r>
              <a:rPr lang="ru-RU" sz="1200" dirty="0" smtClean="0"/>
              <a:t>, но все еще считается угрозой №1 в Украине и России</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Банки бросают основные силы в на обеспечение физической безопасности и противодействие </a:t>
            </a:r>
            <a:r>
              <a:rPr lang="ru-RU" sz="1200" dirty="0" err="1" smtClean="0"/>
              <a:t>скиммнингу</a:t>
            </a:r>
            <a:r>
              <a:rPr lang="ru-RU" sz="1200" dirty="0" smtClean="0"/>
              <a:t>, но не рассматривают серьезно и не имеют средств для защиты таких каналов, как </a:t>
            </a:r>
            <a:r>
              <a:rPr lang="en-US" sz="1200" dirty="0" smtClean="0"/>
              <a:t>POS-</a:t>
            </a:r>
            <a:r>
              <a:rPr lang="ru-RU" sz="1200" dirty="0" err="1" smtClean="0"/>
              <a:t>эквайринг</a:t>
            </a:r>
            <a:r>
              <a:rPr lang="ru-RU" sz="1200" dirty="0" smtClean="0"/>
              <a:t> и </a:t>
            </a:r>
            <a:r>
              <a:rPr lang="en-US" sz="1200" dirty="0" smtClean="0"/>
              <a:t>online </a:t>
            </a:r>
            <a:r>
              <a:rPr lang="ru-RU" sz="1200" dirty="0" smtClean="0"/>
              <a:t>платежи, дистанционное обслуживание. </a:t>
            </a:r>
            <a:endParaRPr lang="en-US" sz="1200" dirty="0" smtClean="0"/>
          </a:p>
          <a:p>
            <a:endParaRPr lang="ru-RU" dirty="0"/>
          </a:p>
        </p:txBody>
      </p:sp>
      <p:sp>
        <p:nvSpPr>
          <p:cNvPr id="4" name="Slide Number Placeholder 3"/>
          <p:cNvSpPr>
            <a:spLocks noGrp="1"/>
          </p:cNvSpPr>
          <p:nvPr>
            <p:ph type="sldNum" sz="quarter" idx="10"/>
          </p:nvPr>
        </p:nvSpPr>
        <p:spPr/>
        <p:txBody>
          <a:bodyPr/>
          <a:lstStyle/>
          <a:p>
            <a:fld id="{46EF5AF0-D4AA-47B0-A98F-CE9363A98766}" type="slidenum">
              <a:rPr lang="ru-RU" smtClean="0"/>
              <a:t>3</a:t>
            </a:fld>
            <a:endParaRPr lang="ru-RU"/>
          </a:p>
        </p:txBody>
      </p:sp>
    </p:spTree>
    <p:extLst>
      <p:ext uri="{BB962C8B-B14F-4D97-AF65-F5344CB8AC3E}">
        <p14:creationId xmlns:p14="http://schemas.microsoft.com/office/powerpoint/2010/main" val="215813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latin typeface="Calibri" pitchFamily="34" charset="0"/>
                <a:cs typeface="Calibri" pitchFamily="34" charset="0"/>
              </a:rPr>
              <a:t>Виды мошенничества и распределение их по каналам в России и Украине  повторяют статистику мошенничества в Европе, но с отставанием в 2-3 года. </a:t>
            </a:r>
            <a:endParaRPr lang="ru-RU" dirty="0"/>
          </a:p>
        </p:txBody>
      </p:sp>
      <p:sp>
        <p:nvSpPr>
          <p:cNvPr id="4" name="Slide Number Placeholder 3"/>
          <p:cNvSpPr>
            <a:spLocks noGrp="1"/>
          </p:cNvSpPr>
          <p:nvPr>
            <p:ph type="sldNum" sz="quarter" idx="10"/>
          </p:nvPr>
        </p:nvSpPr>
        <p:spPr/>
        <p:txBody>
          <a:bodyPr/>
          <a:lstStyle/>
          <a:p>
            <a:fld id="{46EF5AF0-D4AA-47B0-A98F-CE9363A98766}" type="slidenum">
              <a:rPr lang="ru-RU" smtClean="0"/>
              <a:t>4</a:t>
            </a:fld>
            <a:endParaRPr lang="ru-RU"/>
          </a:p>
        </p:txBody>
      </p:sp>
    </p:spTree>
    <p:extLst>
      <p:ext uri="{BB962C8B-B14F-4D97-AF65-F5344CB8AC3E}">
        <p14:creationId xmlns:p14="http://schemas.microsoft.com/office/powerpoint/2010/main" val="57008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E946B-41E0-4F28-8C1E-E572AD733884}" type="slidenum">
              <a:rPr lang="ja-JP" altLang="en-US"/>
              <a:pPr/>
              <a:t>5</a:t>
            </a:fld>
            <a:endParaRPr lang="en-US" altLang="ja-JP"/>
          </a:p>
        </p:txBody>
      </p:sp>
      <p:sp>
        <p:nvSpPr>
          <p:cNvPr id="2944002" name="Rectangle 2"/>
          <p:cNvSpPr>
            <a:spLocks noGrp="1" noRot="1" noChangeAspect="1" noChangeArrowheads="1" noTextEdit="1"/>
          </p:cNvSpPr>
          <p:nvPr>
            <p:ph type="sldImg"/>
          </p:nvPr>
        </p:nvSpPr>
        <p:spPr>
          <a:xfrm>
            <a:off x="1109663" y="228600"/>
            <a:ext cx="4632325" cy="3475038"/>
          </a:xfrm>
          <a:ln/>
        </p:spPr>
      </p:sp>
      <p:sp>
        <p:nvSpPr>
          <p:cNvPr id="2944003" name="Rectangle 3"/>
          <p:cNvSpPr>
            <a:spLocks noGrp="1" noChangeArrowheads="1"/>
          </p:cNvSpPr>
          <p:nvPr>
            <p:ph type="body" idx="1"/>
          </p:nvPr>
        </p:nvSpPr>
        <p:spPr>
          <a:xfrm>
            <a:off x="1096511" y="3806830"/>
            <a:ext cx="4644139" cy="4949465"/>
          </a:xfrm>
        </p:spPr>
        <p:txBody>
          <a:bodyPr/>
          <a:lstStyle/>
          <a:p>
            <a:pPr>
              <a:lnSpc>
                <a:spcPct val="80000"/>
              </a:lnSpc>
            </a:pPr>
            <a:r>
              <a:rPr lang="ru-RU" sz="900" dirty="0" smtClean="0"/>
              <a:t>Случайное удачное обнаружение, равно как</a:t>
            </a:r>
            <a:r>
              <a:rPr lang="ru-RU" sz="900" baseline="0" dirty="0" smtClean="0"/>
              <a:t> предупрежденный факт мошенничества не должны служить успокоительно. Если банк не извлечет уроков из данного случая, то будет вынужден потратить еще и еще раз.</a:t>
            </a:r>
            <a:endParaRPr lang="ru-RU" sz="900" dirty="0" smtClean="0"/>
          </a:p>
          <a:p>
            <a:pPr>
              <a:lnSpc>
                <a:spcPct val="80000"/>
              </a:lnSpc>
            </a:pPr>
            <a:r>
              <a:rPr lang="ru-RU" sz="900" dirty="0" smtClean="0"/>
              <a:t>При подсчете потерь следует иметь в виду не только фактический объем заявленного или подтвержденного </a:t>
            </a:r>
            <a:r>
              <a:rPr lang="ru-RU" sz="900" dirty="0" err="1" smtClean="0"/>
              <a:t>фрода</a:t>
            </a:r>
            <a:r>
              <a:rPr lang="ru-RU" sz="900" dirty="0" smtClean="0"/>
              <a:t>, но и затраты банка на расследования (в том числе ложно-положительные), разработку и создание нового правила, модели обнаружения и</a:t>
            </a:r>
            <a:r>
              <a:rPr lang="ru-RU" sz="900" baseline="0" dirty="0" smtClean="0"/>
              <a:t> пр.</a:t>
            </a:r>
          </a:p>
          <a:p>
            <a:pPr>
              <a:lnSpc>
                <a:spcPct val="80000"/>
              </a:lnSpc>
            </a:pPr>
            <a:r>
              <a:rPr lang="ru-RU" sz="900" baseline="0" dirty="0" smtClean="0"/>
              <a:t>Эти расходы могут значительно превышать объем самой мошеннической транзакции</a:t>
            </a:r>
            <a:endParaRPr lang="ru-RU" sz="900" dirty="0" smtClean="0"/>
          </a:p>
          <a:p>
            <a:pPr>
              <a:lnSpc>
                <a:spcPct val="80000"/>
              </a:lnSpc>
            </a:pPr>
            <a:endParaRPr lang="ru-RU" sz="900" dirty="0" smtClean="0"/>
          </a:p>
          <a:p>
            <a:pPr>
              <a:lnSpc>
                <a:spcPct val="80000"/>
              </a:lnSpc>
            </a:pPr>
            <a:r>
              <a:rPr lang="en-US" sz="900" dirty="0" smtClean="0"/>
              <a:t>Remember </a:t>
            </a:r>
            <a:r>
              <a:rPr lang="en-US" sz="900" dirty="0"/>
              <a:t>that truism, fraud adapts and it finds the weakest point to exploit.  Also, when  a new form of fraud emerges as important it often does so quickly.</a:t>
            </a:r>
          </a:p>
          <a:p>
            <a:pPr>
              <a:lnSpc>
                <a:spcPct val="80000"/>
              </a:lnSpc>
            </a:pPr>
            <a:endParaRPr lang="en-US" sz="900" dirty="0"/>
          </a:p>
          <a:p>
            <a:pPr>
              <a:lnSpc>
                <a:spcPct val="80000"/>
              </a:lnSpc>
            </a:pPr>
            <a:r>
              <a:rPr lang="en-US" sz="900" dirty="0"/>
              <a:t>Usually,  new forms of fraud aren’t really new, they’ve been around for a good while, but haven’t been very popular or very successful.  Then, suddenly, word spreads or the scheme improves in some detail and the rate of attempts, successes and losses rise quickly.</a:t>
            </a:r>
          </a:p>
          <a:p>
            <a:pPr>
              <a:lnSpc>
                <a:spcPct val="80000"/>
              </a:lnSpc>
            </a:pPr>
            <a:endParaRPr lang="en-US" sz="900" dirty="0"/>
          </a:p>
          <a:p>
            <a:pPr>
              <a:lnSpc>
                <a:spcPct val="80000"/>
              </a:lnSpc>
            </a:pPr>
            <a:r>
              <a:rPr lang="en-US" sz="900" dirty="0"/>
              <a:t>Here is shown a typical sequence of events in response to a newly bursting form of fraud.</a:t>
            </a:r>
          </a:p>
          <a:p>
            <a:pPr>
              <a:lnSpc>
                <a:spcPct val="80000"/>
              </a:lnSpc>
            </a:pPr>
            <a:endParaRPr lang="en-US" sz="900" dirty="0"/>
          </a:p>
          <a:p>
            <a:pPr>
              <a:lnSpc>
                <a:spcPct val="80000"/>
              </a:lnSpc>
            </a:pPr>
            <a:r>
              <a:rPr lang="en-US" sz="900" dirty="0"/>
              <a:t>First, anecdotal information suggests something new is happening.  Usually it’s not clear because we haven’t been looking for this particular form of fraud diligently or it may be an entirely new form we didn’t know to look for.  For most organizations the overall amount of fraud loss (as differentiated from credit loss) is not precisely known so it’s not always easy to notice that losses are increasing.  One way or another, a serious new form of fraud will eventually be noticed (though I have seen cases where the rate of loss was tens of millions per month before serious investigation was undertaken).  Once noticed, fraud management makes an effort to measure the rate and details of the apparent new loss.  This will often take as much as two or three months arranging data pulls, comparisons with historic abstracts, watching new indicators or changing some details of how information is collected.</a:t>
            </a:r>
          </a:p>
          <a:p>
            <a:pPr>
              <a:lnSpc>
                <a:spcPct val="80000"/>
              </a:lnSpc>
            </a:pPr>
            <a:endParaRPr lang="en-US" sz="900" dirty="0"/>
          </a:p>
          <a:p>
            <a:pPr>
              <a:lnSpc>
                <a:spcPct val="80000"/>
              </a:lnSpc>
            </a:pPr>
            <a:r>
              <a:rPr lang="en-US" sz="900" dirty="0"/>
              <a:t>Once a general estimate of the magnitude of the loss shows it is worth being concerned about, it is still usually a bit longer before the rate of increase is evident.</a:t>
            </a:r>
          </a:p>
          <a:p>
            <a:pPr>
              <a:lnSpc>
                <a:spcPct val="80000"/>
              </a:lnSpc>
            </a:pPr>
            <a:endParaRPr lang="en-US" sz="900" dirty="0"/>
          </a:p>
          <a:p>
            <a:pPr>
              <a:lnSpc>
                <a:spcPct val="80000"/>
              </a:lnSpc>
            </a:pPr>
            <a:r>
              <a:rPr lang="en-US" sz="900" dirty="0"/>
              <a:t>Convinced there is a problem, fraud management takes action and changes policies or procedures to provide an improvised solution that reduces the rate of growth of the fraud but rarely stops it.  Often, there will be several rounds of adaptations and countermeasures by both sides. </a:t>
            </a:r>
          </a:p>
          <a:p>
            <a:pPr>
              <a:lnSpc>
                <a:spcPct val="80000"/>
              </a:lnSpc>
            </a:pPr>
            <a:endParaRPr lang="en-US" sz="900" dirty="0"/>
          </a:p>
          <a:p>
            <a:pPr>
              <a:lnSpc>
                <a:spcPct val="80000"/>
              </a:lnSpc>
            </a:pPr>
            <a:r>
              <a:rPr lang="en-US" sz="900" dirty="0"/>
              <a:t>Once it is clear the problem is not going to go away and some  stopgap improvisation has been applied, fraud management will generally look outside for help.  They will consult with other fraud managers in other organizations and see if others see the same trend.  They will consult with vendors like Fair Isaac and ask if they have seen the problem and whether a solution is available off-the-shelf.</a:t>
            </a:r>
          </a:p>
          <a:p>
            <a:pPr>
              <a:lnSpc>
                <a:spcPct val="80000"/>
              </a:lnSpc>
            </a:pPr>
            <a:endParaRPr lang="en-US" sz="900" dirty="0"/>
          </a:p>
          <a:p>
            <a:pPr>
              <a:lnSpc>
                <a:spcPct val="80000"/>
              </a:lnSpc>
            </a:pPr>
            <a:r>
              <a:rPr lang="en-US" sz="900" dirty="0"/>
              <a:t>After initial discussions, fraud management usually moves forward to obtain a lasting solution.  This involves selecting a vendor, negotiating a contract and completing an IT installation process.  Once installation is complete, most fraud solutions work quickly to substantially reduce the problem (if they didn’t fraud management wouldn’t have bought the system).  In the weeks and months following installation, fraud management tweaks how the commercial solution is used and further reduces losses.  Now, we are back to a situation where proportionate response is the game.</a:t>
            </a:r>
          </a:p>
          <a:p>
            <a:pPr>
              <a:lnSpc>
                <a:spcPct val="80000"/>
              </a:lnSpc>
            </a:pPr>
            <a:endParaRPr lang="en-US" sz="900" dirty="0"/>
          </a:p>
          <a:p>
            <a:pPr>
              <a:lnSpc>
                <a:spcPct val="80000"/>
              </a:lnSpc>
            </a:pPr>
            <a:r>
              <a:rPr lang="en-US" sz="900" dirty="0"/>
              <a:t>How can this process be improved?  Let’s look at the curves to guide us.  First off, the total loss from the time the threat began until it was subdued is proportionate to the area under the red curve, that’s the sum of all losses over the course of time as experienced by the enterprise and recorded by the red curve.</a:t>
            </a:r>
          </a:p>
          <a:p>
            <a:pPr>
              <a:lnSpc>
                <a:spcPct val="80000"/>
              </a:lnSpc>
            </a:pPr>
            <a:endParaRPr lang="en-US" sz="900" dirty="0"/>
          </a:p>
          <a:p>
            <a:pPr>
              <a:lnSpc>
                <a:spcPct val="80000"/>
              </a:lnSpc>
            </a:pPr>
            <a:r>
              <a:rPr lang="en-US" sz="900" dirty="0"/>
              <a:t>If the high-quality end solution were available and adopted at the beginning, the loss would only be proportionate to the bottom, black curve.  The difference, the area between the black curve and the red curve is the cost of the delay experienced until a strong solution was in place.  As you can see, the improvised solution made a big difference because without it, the uncontrolled rate of loss would have skyrocketed.  (We know frauds can take off like that as success breeds imitation and more success in the fraud community.)</a:t>
            </a:r>
          </a:p>
          <a:p>
            <a:pPr>
              <a:lnSpc>
                <a:spcPct val="80000"/>
              </a:lnSpc>
            </a:pPr>
            <a:endParaRPr lang="en-US" sz="900" dirty="0"/>
          </a:p>
          <a:p>
            <a:pPr>
              <a:lnSpc>
                <a:spcPct val="80000"/>
              </a:lnSpc>
            </a:pPr>
            <a:r>
              <a:rPr lang="en-US" sz="900" dirty="0"/>
              <a:t>Now here’s the troubling part.  At each step along the way, fraud management did the right thing, and yet, the loss was substantial. </a:t>
            </a:r>
          </a:p>
          <a:p>
            <a:pPr>
              <a:lnSpc>
                <a:spcPct val="80000"/>
              </a:lnSpc>
            </a:pPr>
            <a:endParaRPr lang="en-US" sz="900" dirty="0"/>
          </a:p>
          <a:p>
            <a:pPr>
              <a:lnSpc>
                <a:spcPct val="80000"/>
              </a:lnSpc>
            </a:pPr>
            <a:r>
              <a:rPr lang="en-US" sz="900" dirty="0"/>
              <a:t>The answer is off the left end of the chart.  The  answer is in preparation for the next form of fraud before you know exactly what it is.</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Месяцы могут уйти на разработку нового правила.</a:t>
            </a:r>
          </a:p>
          <a:p>
            <a:r>
              <a:rPr lang="ru-RU" dirty="0" smtClean="0"/>
              <a:t>Службы мониторинга и </a:t>
            </a:r>
            <a:r>
              <a:rPr lang="ru-RU" dirty="0" err="1" smtClean="0"/>
              <a:t>информ.безопасности</a:t>
            </a:r>
            <a:r>
              <a:rPr lang="ru-RU" baseline="0" dirty="0" smtClean="0"/>
              <a:t> рапортуют о 2-3 часах на расследование кейса, но никаких далеко идущих планов не строится и в следующий раз, когда происходит аналогичный случай, банк снова потратит 2-3 часа…</a:t>
            </a:r>
          </a:p>
          <a:p>
            <a:r>
              <a:rPr lang="ru-RU" baseline="0" dirty="0" smtClean="0"/>
              <a:t>В 95% случаев мошенническое действие совершено неслучайным человеком/организацией. Значит, есть возможность выявить взаимосвязи между событиями</a:t>
            </a:r>
            <a:r>
              <a:rPr lang="ru-RU"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Требования к механизмам и алгоритмам противодействия быстро растут и усложняются, особенно в свете значительного роста бизнеса</a:t>
            </a:r>
            <a:endParaRPr lang="ru-RU" sz="1200" dirty="0" smtClean="0"/>
          </a:p>
          <a:p>
            <a:endParaRPr lang="ru-RU" baseline="0" dirty="0" smtClean="0"/>
          </a:p>
          <a:p>
            <a:endParaRPr lang="ru-RU" dirty="0"/>
          </a:p>
        </p:txBody>
      </p:sp>
      <p:sp>
        <p:nvSpPr>
          <p:cNvPr id="4" name="Slide Number Placeholder 3"/>
          <p:cNvSpPr>
            <a:spLocks noGrp="1"/>
          </p:cNvSpPr>
          <p:nvPr>
            <p:ph type="sldNum" sz="quarter" idx="10"/>
          </p:nvPr>
        </p:nvSpPr>
        <p:spPr/>
        <p:txBody>
          <a:bodyPr/>
          <a:lstStyle/>
          <a:p>
            <a:fld id="{46EF5AF0-D4AA-47B0-A98F-CE9363A98766}" type="slidenum">
              <a:rPr lang="ru-RU" smtClean="0"/>
              <a:t>6</a:t>
            </a:fld>
            <a:endParaRPr lang="ru-RU"/>
          </a:p>
        </p:txBody>
      </p:sp>
    </p:spTree>
    <p:extLst>
      <p:ext uri="{BB962C8B-B14F-4D97-AF65-F5344CB8AC3E}">
        <p14:creationId xmlns:p14="http://schemas.microsoft.com/office/powerpoint/2010/main" val="10876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F29AA68-D406-4102-9CD4-E193DF4B29A4}" type="slidenum">
              <a:rPr lang="en-GB" b="0">
                <a:solidFill>
                  <a:prstClr val="black"/>
                </a:solidFill>
              </a:rPr>
              <a:pPr eaLnBrk="1" hangingPunct="1"/>
              <a:t>7</a:t>
            </a:fld>
            <a:endParaRPr lang="en-GB" b="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lnSpc>
                <a:spcPct val="95000"/>
              </a:lnSpc>
              <a:buClr>
                <a:srgbClr val="000000"/>
              </a:buClr>
              <a:buSzPct val="100000"/>
              <a:buFont typeface="Times New Roman" pitchFamily="18" charset="0"/>
              <a:buNone/>
            </a:pPr>
            <a:r>
              <a:rPr lang="ru-RU" sz="1000" b="0" i="0" dirty="0" smtClean="0"/>
              <a:t>Расследование: </a:t>
            </a:r>
            <a:endParaRPr lang="en-US" sz="1000" b="0" i="0"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r>
              <a:rPr lang="en-US" sz="1000" b="0" i="0" dirty="0" smtClean="0">
                <a:solidFill>
                  <a:srgbClr val="7889FB"/>
                </a:solidFill>
                <a:latin typeface="Calibri" pitchFamily="34" charset="0"/>
                <a:ea typeface="MS PGothic" pitchFamily="34" charset="-128"/>
              </a:rPr>
              <a:t>Today: Special investigations unit with manual adjusters</a:t>
            </a:r>
            <a:endParaRPr lang="ru-RU" sz="1000" b="0" i="0" dirty="0" smtClean="0">
              <a:solidFill>
                <a:srgbClr val="7889FB"/>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ru-RU" sz="1000" b="0" i="0" dirty="0" smtClean="0">
              <a:solidFill>
                <a:srgbClr val="7889FB"/>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r>
              <a:rPr lang="ru-RU" sz="1000" b="0" i="0" dirty="0" smtClean="0">
                <a:solidFill>
                  <a:srgbClr val="7889FB"/>
                </a:solidFill>
                <a:latin typeface="Calibri" pitchFamily="34" charset="0"/>
                <a:ea typeface="MS PGothic" pitchFamily="34" charset="-128"/>
              </a:rPr>
              <a:t>Обнаружение</a:t>
            </a: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en-US" sz="1000" b="0" i="0" dirty="0" smtClean="0">
                <a:solidFill>
                  <a:srgbClr val="7889FB"/>
                </a:solidFill>
                <a:latin typeface="Calibri" pitchFamily="34" charset="0"/>
                <a:ea typeface="MS PGothic" pitchFamily="34" charset="-128"/>
              </a:rPr>
              <a:t>Today: simple rules based scoring if anything</a:t>
            </a:r>
            <a:endParaRPr lang="en-US" sz="1000" b="0" i="0"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ru-RU" sz="1000" b="0" i="0" dirty="0" smtClean="0">
              <a:solidFill>
                <a:schemeClr val="tx1"/>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ru-RU" sz="1000" b="0" i="0" dirty="0" smtClean="0">
                <a:solidFill>
                  <a:schemeClr val="tx1"/>
                </a:solidFill>
                <a:latin typeface="Calibri" pitchFamily="34" charset="0"/>
                <a:ea typeface="MS PGothic" pitchFamily="34" charset="-128"/>
              </a:rPr>
              <a:t>Предотвращение: </a:t>
            </a:r>
            <a:r>
              <a:rPr lang="en-US" sz="1000" b="0" i="0" dirty="0" smtClean="0">
                <a:solidFill>
                  <a:srgbClr val="7889FB"/>
                </a:solidFill>
                <a:latin typeface="Calibri" pitchFamily="34" charset="0"/>
                <a:ea typeface="MS PGothic" pitchFamily="34" charset="-128"/>
              </a:rPr>
              <a:t>Today: Little is done to prevent fraud from occurring</a:t>
            </a:r>
            <a:endParaRPr lang="ru-RU" sz="1000" b="0" i="0" dirty="0" smtClean="0">
              <a:solidFill>
                <a:srgbClr val="7889FB"/>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r>
              <a:rPr lang="ru-RU" sz="1000" b="0" i="0" dirty="0" smtClean="0">
                <a:solidFill>
                  <a:srgbClr val="7889FB"/>
                </a:solidFill>
                <a:latin typeface="Calibri" pitchFamily="34" charset="0"/>
                <a:ea typeface="MS PGothic" pitchFamily="34" charset="-128"/>
              </a:rPr>
              <a:t>Обнаружение:</a:t>
            </a:r>
            <a:r>
              <a:rPr lang="ru-RU" sz="1000" b="0" i="0" baseline="0" dirty="0" smtClean="0">
                <a:solidFill>
                  <a:srgbClr val="7889FB"/>
                </a:solidFill>
                <a:latin typeface="Calibri" pitchFamily="34" charset="0"/>
                <a:ea typeface="MS PGothic" pitchFamily="34" charset="-128"/>
              </a:rPr>
              <a:t> </a:t>
            </a:r>
            <a:r>
              <a:rPr lang="en-US" sz="1000" b="0" i="0" dirty="0" smtClean="0">
                <a:solidFill>
                  <a:srgbClr val="7889FB"/>
                </a:solidFill>
                <a:latin typeface="Calibri" pitchFamily="34" charset="0"/>
                <a:ea typeface="MS PGothic" pitchFamily="34" charset="-128"/>
              </a:rPr>
              <a:t>Today: Relies heavily on people to detect</a:t>
            </a:r>
            <a:endParaRPr lang="en-US" sz="1000" b="0" i="0" dirty="0" smtClean="0">
              <a:solidFill>
                <a:schemeClr val="tx1"/>
              </a:solidFill>
              <a:latin typeface="Calibri" pitchFamily="34" charset="0"/>
              <a:ea typeface="MS PGothic" pitchFamily="34" charset="-128"/>
            </a:endParaRPr>
          </a:p>
          <a:p>
            <a:pPr marL="0" marR="0" indent="0" algn="l" defTabSz="914400" rtl="0" eaLnBrk="1" fontAlgn="auto" latinLnBrk="0" hangingPunct="0">
              <a:lnSpc>
                <a:spcPct val="95000"/>
              </a:lnSpc>
              <a:spcBef>
                <a:spcPts val="0"/>
              </a:spcBef>
              <a:spcAft>
                <a:spcPts val="0"/>
              </a:spcAft>
              <a:buClr>
                <a:srgbClr val="000000"/>
              </a:buClr>
              <a:buSzPct val="100000"/>
              <a:buFont typeface="Times New Roman" pitchFamily="18" charset="0"/>
              <a:buNone/>
              <a:tabLst/>
              <a:defRPr/>
            </a:pPr>
            <a:endParaRPr lang="en-US" sz="1000" i="1" dirty="0" smtClean="0">
              <a:solidFill>
                <a:schemeClr val="tx1"/>
              </a:solidFill>
              <a:latin typeface="Calibri" pitchFamily="34" charset="0"/>
              <a:ea typeface="MS PGothic" pitchFamily="34" charset="-128"/>
            </a:endParaRPr>
          </a:p>
          <a:p>
            <a:pPr hangingPunct="0">
              <a:lnSpc>
                <a:spcPct val="95000"/>
              </a:lnSpc>
              <a:buClr>
                <a:srgbClr val="000000"/>
              </a:buClr>
              <a:buSzPct val="100000"/>
              <a:buFont typeface="Times New Roman" pitchFamily="18" charset="0"/>
              <a:buNone/>
            </a:pPr>
            <a:endParaRPr lang="en-US" sz="1000" i="1" dirty="0" smtClean="0">
              <a:solidFill>
                <a:schemeClr val="tx1"/>
              </a:solidFill>
              <a:latin typeface="Calibri" pitchFamily="34" charset="0"/>
              <a:ea typeface="MS PGothic" pitchFamily="34" charset="-128"/>
            </a:endParaRPr>
          </a:p>
          <a:p>
            <a:pPr eaLnBrk="1" hangingPunct="1"/>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dirty="0" smtClean="0"/>
              <a:t>Организация противодействия. В интересах граждан</a:t>
            </a:r>
            <a:r>
              <a:rPr lang="en-US" dirty="0" smtClean="0"/>
              <a:t> (FRAUD)</a:t>
            </a:r>
            <a:r>
              <a:rPr lang="ru-RU" dirty="0" smtClean="0"/>
              <a:t>, финансовой организации</a:t>
            </a:r>
            <a:r>
              <a:rPr lang="en-US" dirty="0" smtClean="0"/>
              <a:t> (KYC,</a:t>
            </a:r>
            <a:r>
              <a:rPr lang="en-US" baseline="0" dirty="0" smtClean="0"/>
              <a:t> CDD)</a:t>
            </a:r>
            <a:r>
              <a:rPr lang="ru-RU" dirty="0" smtClean="0"/>
              <a:t>, государства </a:t>
            </a:r>
            <a:r>
              <a:rPr lang="en-US" dirty="0" smtClean="0"/>
              <a:t>(AML, WLM)</a:t>
            </a:r>
            <a:endParaRPr lang="ru-RU" dirty="0" smtClean="0"/>
          </a:p>
          <a:p>
            <a:pPr marL="228600" indent="-228600">
              <a:buAutoNum type="arabicPeriod"/>
            </a:pPr>
            <a:r>
              <a:rPr lang="en-US" dirty="0" smtClean="0"/>
              <a:t>AML</a:t>
            </a:r>
            <a:r>
              <a:rPr lang="en-US" baseline="0" dirty="0" smtClean="0"/>
              <a:t> </a:t>
            </a:r>
            <a:r>
              <a:rPr lang="ru-RU" baseline="0" dirty="0" smtClean="0"/>
              <a:t>и </a:t>
            </a:r>
            <a:r>
              <a:rPr lang="en-US" baseline="0" dirty="0" smtClean="0"/>
              <a:t>FRAUD </a:t>
            </a:r>
            <a:r>
              <a:rPr lang="ru-RU" baseline="0" dirty="0" smtClean="0"/>
              <a:t>должны быть связаны на уровне профилирования и выявления закономерностей</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ru-RU" dirty="0" smtClean="0"/>
              <a:t>Каждый новый канал (ДБО, </a:t>
            </a:r>
            <a:r>
              <a:rPr lang="en-US" dirty="0" smtClean="0"/>
              <a:t>e-Commerce, </a:t>
            </a:r>
            <a:r>
              <a:rPr lang="ru-RU" dirty="0" smtClean="0"/>
              <a:t>банкомат, терминал) добавляет свои профили. Правила и технические средства защиты могут различаться, но профили должны быть общими для всей Системы.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Даже</a:t>
            </a:r>
            <a:r>
              <a:rPr lang="ru-RU" baseline="0" dirty="0" smtClean="0"/>
              <a:t> современные т</a:t>
            </a:r>
            <a:r>
              <a:rPr lang="ru-RU" dirty="0" smtClean="0"/>
              <a:t>ехнологические возможности не безграничны. </a:t>
            </a:r>
          </a:p>
          <a:p>
            <a:endParaRPr lang="ru-RU" dirty="0"/>
          </a:p>
        </p:txBody>
      </p:sp>
      <p:sp>
        <p:nvSpPr>
          <p:cNvPr id="4" name="Slide Number Placeholder 3"/>
          <p:cNvSpPr>
            <a:spLocks noGrp="1"/>
          </p:cNvSpPr>
          <p:nvPr>
            <p:ph type="sldNum" sz="quarter" idx="10"/>
          </p:nvPr>
        </p:nvSpPr>
        <p:spPr/>
        <p:txBody>
          <a:bodyPr/>
          <a:lstStyle/>
          <a:p>
            <a:fld id="{46EF5AF0-D4AA-47B0-A98F-CE9363A98766}" type="slidenum">
              <a:rPr lang="ru-RU" smtClean="0"/>
              <a:t>8</a:t>
            </a:fld>
            <a:endParaRPr lang="ru-RU"/>
          </a:p>
        </p:txBody>
      </p:sp>
    </p:spTree>
    <p:extLst>
      <p:ext uri="{BB962C8B-B14F-4D97-AF65-F5344CB8AC3E}">
        <p14:creationId xmlns:p14="http://schemas.microsoft.com/office/powerpoint/2010/main" val="360058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AutoNum type="arabicPeriod"/>
            </a:pPr>
            <a:r>
              <a:rPr lang="en-US" dirty="0" smtClean="0"/>
              <a:t>External system</a:t>
            </a:r>
            <a:r>
              <a:rPr lang="ru-RU" dirty="0" smtClean="0"/>
              <a:t> (</a:t>
            </a:r>
            <a:r>
              <a:rPr lang="en-US" dirty="0" smtClean="0"/>
              <a:t>e.g., processing</a:t>
            </a:r>
            <a:r>
              <a:rPr lang="ru-RU" dirty="0" smtClean="0"/>
              <a:t>)</a:t>
            </a:r>
            <a:r>
              <a:rPr lang="en-US" dirty="0" smtClean="0"/>
              <a:t> starts transaction and send transaction data and additional context at some moment to Fraud Management</a:t>
            </a:r>
            <a:r>
              <a:rPr lang="ru-RU" dirty="0" smtClean="0"/>
              <a:t> </a:t>
            </a:r>
            <a:r>
              <a:rPr lang="en-US" dirty="0" smtClean="0"/>
              <a:t>(FM) system. External System expects</a:t>
            </a:r>
            <a:r>
              <a:rPr lang="ru-RU" dirty="0" smtClean="0"/>
              <a:t> </a:t>
            </a:r>
            <a:r>
              <a:rPr lang="en-US" dirty="0" smtClean="0"/>
              <a:t>decision (Yes-No) or estimate of transaction in terms of probability of fraud.</a:t>
            </a:r>
            <a:endParaRPr lang="ru-RU" dirty="0" smtClean="0"/>
          </a:p>
          <a:p>
            <a:pPr>
              <a:buFontTx/>
              <a:buAutoNum type="arabicPeriod"/>
            </a:pPr>
            <a:r>
              <a:rPr lang="en-US" dirty="0" smtClean="0"/>
              <a:t>Transaction Gateway receives transaction / context and sends it to Decision subsystem (this is “quick”, real time system) and at the same time to Modeling and Analysis subsystem (“slow” system).</a:t>
            </a:r>
          </a:p>
          <a:p>
            <a:pPr>
              <a:buFontTx/>
              <a:buAutoNum type="arabicPeriod"/>
            </a:pPr>
            <a:r>
              <a:rPr lang="en-US" dirty="0" smtClean="0"/>
              <a:t>Decision subsystem collects history of recent transactions, analyses input by executing rules, scoring models, searching for event patterns and produces decision / estimate of fraud probability.</a:t>
            </a:r>
          </a:p>
          <a:p>
            <a:pPr>
              <a:buFontTx/>
              <a:buAutoNum type="arabicPeriod"/>
            </a:pPr>
            <a:r>
              <a:rPr lang="en-US" dirty="0" smtClean="0"/>
              <a:t>Decision subsystem send decision / estimate of fraud probability to Transaction Gateway</a:t>
            </a:r>
          </a:p>
          <a:p>
            <a:pPr>
              <a:buFontTx/>
              <a:buAutoNum type="arabicPeriod"/>
            </a:pPr>
            <a:r>
              <a:rPr lang="en-US" dirty="0" smtClean="0"/>
              <a:t>Transaction Gateway send decision / estimate to external requestor and to internal fraud monitoring </a:t>
            </a:r>
            <a:r>
              <a:rPr lang="en-US" dirty="0" err="1" smtClean="0"/>
              <a:t>monitoring</a:t>
            </a:r>
            <a:r>
              <a:rPr lang="en-US" dirty="0" smtClean="0"/>
              <a:t> system and to  Modeling and Analysis </a:t>
            </a:r>
            <a:r>
              <a:rPr lang="en-US" dirty="0" err="1" smtClean="0"/>
              <a:t>Subsytem</a:t>
            </a:r>
            <a:r>
              <a:rPr lang="en-US" dirty="0" smtClean="0"/>
              <a:t> (for further “slow” analysis)</a:t>
            </a:r>
            <a:endParaRPr lang="ru-RU" dirty="0" smtClean="0"/>
          </a:p>
          <a:p>
            <a:pPr>
              <a:buFontTx/>
              <a:buAutoNum type="arabicPeriod"/>
            </a:pPr>
            <a:r>
              <a:rPr lang="en-US" dirty="0" smtClean="0"/>
              <a:t>Modeling and Analysis subsystem starts investigation in case of fraud detected and sends input to Investigation subsystem</a:t>
            </a:r>
            <a:endParaRPr lang="ru-RU" dirty="0" smtClean="0"/>
          </a:p>
          <a:p>
            <a:pPr>
              <a:buFontTx/>
              <a:buAutoNum type="arabicPeriod"/>
            </a:pPr>
            <a:r>
              <a:rPr lang="en-US" dirty="0" smtClean="0"/>
              <a:t>In parallel with process described Modeling and Analysis subsystem receives batch input from ETL and analyses it together with transaction input to find new fraud patterns</a:t>
            </a:r>
            <a:endParaRPr lang="ru-RU" dirty="0" smtClean="0"/>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9B11F1C-76BA-4797-9663-5A027D0DA5F0}" type="slidenum">
              <a:rPr lang="en-US" sz="1200"/>
              <a:pPr algn="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Можно было бы</a:t>
            </a:r>
            <a:r>
              <a:rPr lang="ru-RU" baseline="0" dirty="0" smtClean="0"/>
              <a:t> закупить, внедрить централизовано, но можно отдельные компоненты)</a:t>
            </a:r>
          </a:p>
          <a:p>
            <a:r>
              <a:rPr lang="ru-RU" baseline="0" dirty="0" smtClean="0"/>
              <a:t>Южная Африка – страховщики (единый центр создан партнером </a:t>
            </a:r>
            <a:r>
              <a:rPr lang="en-US" baseline="0" dirty="0" smtClean="0"/>
              <a:t>IBM), </a:t>
            </a:r>
            <a:r>
              <a:rPr lang="ru-RU" baseline="0" dirty="0" smtClean="0"/>
              <a:t>центр </a:t>
            </a:r>
            <a:r>
              <a:rPr lang="en-US" baseline="0" dirty="0" smtClean="0"/>
              <a:t>Cyber</a:t>
            </a:r>
            <a:r>
              <a:rPr lang="ru-RU" baseline="0" dirty="0" smtClean="0"/>
              <a:t> </a:t>
            </a:r>
            <a:r>
              <a:rPr lang="en-US" baseline="0" dirty="0" smtClean="0"/>
              <a:t>Security</a:t>
            </a:r>
            <a:r>
              <a:rPr lang="ru-RU" baseline="0" dirty="0" smtClean="0"/>
              <a:t> </a:t>
            </a:r>
            <a:r>
              <a:rPr lang="en-US" baseline="0" dirty="0" smtClean="0"/>
              <a:t>IBM</a:t>
            </a:r>
          </a:p>
          <a:p>
            <a:r>
              <a:rPr lang="ru-RU" baseline="0" dirty="0" smtClean="0"/>
              <a:t>Независимая частная или государственная компания</a:t>
            </a:r>
          </a:p>
          <a:p>
            <a:r>
              <a:rPr lang="ru-RU" baseline="0" dirty="0" smtClean="0"/>
              <a:t>Объединение </a:t>
            </a:r>
            <a:r>
              <a:rPr lang="en-US" baseline="0" dirty="0" smtClean="0"/>
              <a:t>AML, KYC, WLM </a:t>
            </a:r>
            <a:r>
              <a:rPr lang="ru-RU" baseline="0" dirty="0" smtClean="0"/>
              <a:t>и </a:t>
            </a:r>
            <a:r>
              <a:rPr lang="ru-RU" baseline="0" dirty="0" err="1" smtClean="0"/>
              <a:t>Фрода</a:t>
            </a:r>
            <a:r>
              <a:rPr lang="ru-RU" baseline="0" dirty="0" smtClean="0"/>
              <a:t>, в дополнение к существующем</a:t>
            </a:r>
          </a:p>
          <a:p>
            <a:endParaRPr lang="ru-RU" baseline="0" dirty="0" smtClean="0"/>
          </a:p>
          <a:p>
            <a:r>
              <a:rPr lang="ru-RU" baseline="0" dirty="0" smtClean="0"/>
              <a:t>Интересна ли эта тема? У нас опыт большой, и мы многое можем вам поведать.</a:t>
            </a:r>
            <a:endParaRPr lang="ru-RU" dirty="0"/>
          </a:p>
        </p:txBody>
      </p:sp>
      <p:sp>
        <p:nvSpPr>
          <p:cNvPr id="4" name="Slide Number Placeholder 3"/>
          <p:cNvSpPr>
            <a:spLocks noGrp="1"/>
          </p:cNvSpPr>
          <p:nvPr>
            <p:ph type="sldNum" sz="quarter" idx="10"/>
          </p:nvPr>
        </p:nvSpPr>
        <p:spPr/>
        <p:txBody>
          <a:bodyPr/>
          <a:lstStyle/>
          <a:p>
            <a:fld id="{46EF5AF0-D4AA-47B0-A98F-CE9363A98766}" type="slidenum">
              <a:rPr lang="ru-RU" smtClean="0"/>
              <a:t>10</a:t>
            </a:fld>
            <a:endParaRPr lang="ru-RU"/>
          </a:p>
        </p:txBody>
      </p:sp>
    </p:spTree>
    <p:extLst>
      <p:ext uri="{BB962C8B-B14F-4D97-AF65-F5344CB8AC3E}">
        <p14:creationId xmlns:p14="http://schemas.microsoft.com/office/powerpoint/2010/main" val="1117596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16" descr="global currency image"/>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665538"/>
            <a:ext cx="85947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6"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fontAlgn="base">
              <a:spcBef>
                <a:spcPct val="0"/>
              </a:spcBef>
              <a:spcAft>
                <a:spcPct val="0"/>
              </a:spcAft>
            </a:pPr>
            <a:r>
              <a:rPr lang="en-US" sz="800" dirty="0" smtClean="0">
                <a:solidFill>
                  <a:srgbClr val="000000"/>
                </a:solidFill>
              </a:rPr>
              <a:t>© 201</a:t>
            </a:r>
            <a:r>
              <a:rPr lang="ru-RU" sz="800" dirty="0" smtClean="0">
                <a:solidFill>
                  <a:srgbClr val="000000"/>
                </a:solidFill>
              </a:rPr>
              <a:t>3</a:t>
            </a:r>
            <a:r>
              <a:rPr lang="en-US" sz="800" dirty="0" smtClean="0">
                <a:solidFill>
                  <a:srgbClr val="000000"/>
                </a:solidFill>
              </a:rPr>
              <a:t> IBM Corporation</a:t>
            </a:r>
            <a:endParaRPr lang="en-US" dirty="0" smtClean="0">
              <a:solidFill>
                <a:srgbClr val="000000"/>
              </a:solidFill>
            </a:endParaRPr>
          </a:p>
        </p:txBody>
      </p:sp>
      <p:pic>
        <p:nvPicPr>
          <p:cNvPr id="7" name="Picture 10" descr="R120_G137_B25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400" y="684213"/>
            <a:ext cx="5889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1"/>
          <p:cNvGrpSpPr>
            <a:grpSpLocks/>
          </p:cNvGrpSpPr>
          <p:nvPr/>
        </p:nvGrpSpPr>
        <p:grpSpPr bwMode="auto">
          <a:xfrm>
            <a:off x="274638" y="3665538"/>
            <a:ext cx="8594725" cy="2233612"/>
            <a:chOff x="160" y="2308"/>
            <a:chExt cx="5437" cy="1399"/>
          </a:xfrm>
        </p:grpSpPr>
        <p:sp>
          <p:nvSpPr>
            <p:cNvPr id="9" name="Rectangle 22"/>
            <p:cNvSpPr>
              <a:spLocks noChangeArrowheads="1"/>
            </p:cNvSpPr>
            <p:nvPr/>
          </p:nvSpPr>
          <p:spPr bwMode="auto">
            <a:xfrm>
              <a:off x="160" y="2308"/>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0" name="Rectangle 23"/>
            <p:cNvSpPr>
              <a:spLocks noChangeArrowheads="1"/>
            </p:cNvSpPr>
            <p:nvPr/>
          </p:nvSpPr>
          <p:spPr bwMode="auto">
            <a:xfrm>
              <a:off x="160" y="2862"/>
              <a:ext cx="858" cy="289"/>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1" name="Rectangle 24"/>
            <p:cNvSpPr>
              <a:spLocks noChangeArrowheads="1"/>
            </p:cNvSpPr>
            <p:nvPr/>
          </p:nvSpPr>
          <p:spPr bwMode="auto">
            <a:xfrm>
              <a:off x="160" y="3419"/>
              <a:ext cx="269"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2" name="Rectangle 25"/>
            <p:cNvSpPr>
              <a:spLocks noChangeArrowheads="1"/>
            </p:cNvSpPr>
            <p:nvPr/>
          </p:nvSpPr>
          <p:spPr bwMode="auto">
            <a:xfrm>
              <a:off x="4739" y="2308"/>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3" name="Rectangle 26"/>
            <p:cNvSpPr>
              <a:spLocks noChangeArrowheads="1"/>
            </p:cNvSpPr>
            <p:nvPr/>
          </p:nvSpPr>
          <p:spPr bwMode="auto">
            <a:xfrm>
              <a:off x="4739" y="2862"/>
              <a:ext cx="858" cy="289"/>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4" name="Rectangle 27"/>
            <p:cNvSpPr>
              <a:spLocks noChangeArrowheads="1"/>
            </p:cNvSpPr>
            <p:nvPr/>
          </p:nvSpPr>
          <p:spPr bwMode="auto">
            <a:xfrm>
              <a:off x="5328" y="3419"/>
              <a:ext cx="269"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5" name="Freeform 28"/>
            <p:cNvSpPr>
              <a:spLocks/>
            </p:cNvSpPr>
            <p:nvPr/>
          </p:nvSpPr>
          <p:spPr bwMode="auto">
            <a:xfrm>
              <a:off x="1305" y="2308"/>
              <a:ext cx="2862" cy="288"/>
            </a:xfrm>
            <a:custGeom>
              <a:avLst/>
              <a:gdLst>
                <a:gd name="T0" fmla="*/ 0 w 2880"/>
                <a:gd name="T1" fmla="*/ 0 h 288"/>
                <a:gd name="T2" fmla="*/ 0 w 2880"/>
                <a:gd name="T3" fmla="*/ 288 h 288"/>
                <a:gd name="T4" fmla="*/ 2671 w 2880"/>
                <a:gd name="T5" fmla="*/ 288 h 288"/>
                <a:gd name="T6" fmla="*/ 2631 w 2880"/>
                <a:gd name="T7" fmla="*/ 256 h 288"/>
                <a:gd name="T8" fmla="*/ 2466 w 2880"/>
                <a:gd name="T9" fmla="*/ 134 h 288"/>
                <a:gd name="T10" fmla="*/ 2254 w 2880"/>
                <a:gd name="T11" fmla="*/ 46 h 288"/>
                <a:gd name="T12" fmla="*/ 2069 w 2880"/>
                <a:gd name="T13" fmla="*/ 10 h 288"/>
                <a:gd name="T14" fmla="*/ 1959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6" name="Freeform 29"/>
            <p:cNvSpPr>
              <a:spLocks/>
            </p:cNvSpPr>
            <p:nvPr/>
          </p:nvSpPr>
          <p:spPr bwMode="auto">
            <a:xfrm>
              <a:off x="1305" y="2862"/>
              <a:ext cx="3174" cy="291"/>
            </a:xfrm>
            <a:custGeom>
              <a:avLst/>
              <a:gdLst>
                <a:gd name="T0" fmla="*/ 0 w 3194"/>
                <a:gd name="T1" fmla="*/ 0 h 290"/>
                <a:gd name="T2" fmla="*/ 0 w 3194"/>
                <a:gd name="T3" fmla="*/ 300 h 290"/>
                <a:gd name="T4" fmla="*/ 2962 w 3194"/>
                <a:gd name="T5" fmla="*/ 302 h 290"/>
                <a:gd name="T6" fmla="*/ 2956 w 3194"/>
                <a:gd name="T7" fmla="*/ 268 h 290"/>
                <a:gd name="T8" fmla="*/ 2930 w 3194"/>
                <a:gd name="T9" fmla="*/ 158 h 290"/>
                <a:gd name="T10" fmla="*/ 2892 w 3194"/>
                <a:gd name="T11" fmla="*/ 34 h 290"/>
                <a:gd name="T12" fmla="*/ 2878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7" name="Freeform 30"/>
            <p:cNvSpPr>
              <a:spLocks/>
            </p:cNvSpPr>
            <p:nvPr/>
          </p:nvSpPr>
          <p:spPr bwMode="auto">
            <a:xfrm>
              <a:off x="3595" y="3417"/>
              <a:ext cx="916" cy="290"/>
            </a:xfrm>
            <a:custGeom>
              <a:avLst/>
              <a:gdLst>
                <a:gd name="T0" fmla="*/ 0 w 3194"/>
                <a:gd name="T1" fmla="*/ 290 h 290"/>
                <a:gd name="T2" fmla="*/ 0 w 3194"/>
                <a:gd name="T3" fmla="*/ 2 h 290"/>
                <a:gd name="T4" fmla="*/ 0 w 3194"/>
                <a:gd name="T5" fmla="*/ 0 h 290"/>
                <a:gd name="T6" fmla="*/ 0 w 3194"/>
                <a:gd name="T7" fmla="*/ 156 h 290"/>
                <a:gd name="T8" fmla="*/ 0 w 3194"/>
                <a:gd name="T9" fmla="*/ 254 h 290"/>
                <a:gd name="T10" fmla="*/ 0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8" name="Rectangle 31"/>
            <p:cNvSpPr>
              <a:spLocks noChangeArrowheads="1"/>
            </p:cNvSpPr>
            <p:nvPr/>
          </p:nvSpPr>
          <p:spPr bwMode="auto">
            <a:xfrm>
              <a:off x="1877" y="3419"/>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grpSp>
      <p:sp>
        <p:nvSpPr>
          <p:cNvPr id="68610" name="Rectangle 2"/>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en-US" noProof="0" smtClean="0"/>
              <a:t>Click to edit Master title style</a:t>
            </a:r>
          </a:p>
        </p:txBody>
      </p:sp>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itchFamily="2" charset="2"/>
              <a:buNone/>
              <a:defRPr sz="1100"/>
            </a:lvl1pPr>
          </a:lstStyle>
          <a:p>
            <a:pPr lvl="0"/>
            <a:r>
              <a:rPr lang="en-US" noProof="0" smtClean="0"/>
              <a:t>Click to edit Master subtitle style</a:t>
            </a:r>
          </a:p>
        </p:txBody>
      </p:sp>
    </p:spTree>
    <p:extLst>
      <p:ext uri="{BB962C8B-B14F-4D97-AF65-F5344CB8AC3E}">
        <p14:creationId xmlns:p14="http://schemas.microsoft.com/office/powerpoint/2010/main" val="370007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13DCBB3B-8EAF-4555-B547-5A28B0DE09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97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7663" y="593725"/>
            <a:ext cx="2171700" cy="57610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82563" y="593725"/>
            <a:ext cx="6362700" cy="57610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1E5F7825-3BCA-4AEA-B097-DF46286019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972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16" descr="global currency image"/>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665538"/>
            <a:ext cx="85947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6"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fontAlgn="base">
              <a:spcBef>
                <a:spcPct val="0"/>
              </a:spcBef>
              <a:spcAft>
                <a:spcPct val="0"/>
              </a:spcAft>
            </a:pPr>
            <a:r>
              <a:rPr lang="en-US" sz="800" smtClean="0">
                <a:solidFill>
                  <a:srgbClr val="000000"/>
                </a:solidFill>
              </a:rPr>
              <a:t>© 2011 IBM Corporation</a:t>
            </a:r>
            <a:endParaRPr lang="en-US" smtClean="0">
              <a:solidFill>
                <a:srgbClr val="000000"/>
              </a:solidFill>
            </a:endParaRPr>
          </a:p>
        </p:txBody>
      </p:sp>
      <p:pic>
        <p:nvPicPr>
          <p:cNvPr id="7" name="Picture 10" descr="R120_G137_B25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400" y="684213"/>
            <a:ext cx="5889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1"/>
          <p:cNvGrpSpPr>
            <a:grpSpLocks/>
          </p:cNvGrpSpPr>
          <p:nvPr/>
        </p:nvGrpSpPr>
        <p:grpSpPr bwMode="auto">
          <a:xfrm>
            <a:off x="274638" y="3665538"/>
            <a:ext cx="8594725" cy="2233612"/>
            <a:chOff x="160" y="2308"/>
            <a:chExt cx="5437" cy="1399"/>
          </a:xfrm>
        </p:grpSpPr>
        <p:sp>
          <p:nvSpPr>
            <p:cNvPr id="9" name="Rectangle 22"/>
            <p:cNvSpPr>
              <a:spLocks noChangeArrowheads="1"/>
            </p:cNvSpPr>
            <p:nvPr/>
          </p:nvSpPr>
          <p:spPr bwMode="auto">
            <a:xfrm>
              <a:off x="160" y="2308"/>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0" name="Rectangle 23"/>
            <p:cNvSpPr>
              <a:spLocks noChangeArrowheads="1"/>
            </p:cNvSpPr>
            <p:nvPr/>
          </p:nvSpPr>
          <p:spPr bwMode="auto">
            <a:xfrm>
              <a:off x="160" y="2862"/>
              <a:ext cx="858" cy="289"/>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1" name="Rectangle 24"/>
            <p:cNvSpPr>
              <a:spLocks noChangeArrowheads="1"/>
            </p:cNvSpPr>
            <p:nvPr/>
          </p:nvSpPr>
          <p:spPr bwMode="auto">
            <a:xfrm>
              <a:off x="160" y="3419"/>
              <a:ext cx="269"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2" name="Rectangle 25"/>
            <p:cNvSpPr>
              <a:spLocks noChangeArrowheads="1"/>
            </p:cNvSpPr>
            <p:nvPr/>
          </p:nvSpPr>
          <p:spPr bwMode="auto">
            <a:xfrm>
              <a:off x="4739" y="2308"/>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3" name="Rectangle 26"/>
            <p:cNvSpPr>
              <a:spLocks noChangeArrowheads="1"/>
            </p:cNvSpPr>
            <p:nvPr/>
          </p:nvSpPr>
          <p:spPr bwMode="auto">
            <a:xfrm>
              <a:off x="4739" y="2862"/>
              <a:ext cx="858" cy="289"/>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4" name="Rectangle 27"/>
            <p:cNvSpPr>
              <a:spLocks noChangeArrowheads="1"/>
            </p:cNvSpPr>
            <p:nvPr/>
          </p:nvSpPr>
          <p:spPr bwMode="auto">
            <a:xfrm>
              <a:off x="5328" y="3419"/>
              <a:ext cx="269"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5" name="Freeform 28"/>
            <p:cNvSpPr>
              <a:spLocks/>
            </p:cNvSpPr>
            <p:nvPr/>
          </p:nvSpPr>
          <p:spPr bwMode="auto">
            <a:xfrm>
              <a:off x="1305" y="2308"/>
              <a:ext cx="2862" cy="288"/>
            </a:xfrm>
            <a:custGeom>
              <a:avLst/>
              <a:gdLst>
                <a:gd name="T0" fmla="*/ 0 w 2880"/>
                <a:gd name="T1" fmla="*/ 0 h 288"/>
                <a:gd name="T2" fmla="*/ 0 w 2880"/>
                <a:gd name="T3" fmla="*/ 288 h 288"/>
                <a:gd name="T4" fmla="*/ 2671 w 2880"/>
                <a:gd name="T5" fmla="*/ 288 h 288"/>
                <a:gd name="T6" fmla="*/ 2631 w 2880"/>
                <a:gd name="T7" fmla="*/ 256 h 288"/>
                <a:gd name="T8" fmla="*/ 2466 w 2880"/>
                <a:gd name="T9" fmla="*/ 134 h 288"/>
                <a:gd name="T10" fmla="*/ 2254 w 2880"/>
                <a:gd name="T11" fmla="*/ 46 h 288"/>
                <a:gd name="T12" fmla="*/ 2069 w 2880"/>
                <a:gd name="T13" fmla="*/ 10 h 288"/>
                <a:gd name="T14" fmla="*/ 1959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6" name="Freeform 29"/>
            <p:cNvSpPr>
              <a:spLocks/>
            </p:cNvSpPr>
            <p:nvPr/>
          </p:nvSpPr>
          <p:spPr bwMode="auto">
            <a:xfrm>
              <a:off x="1305" y="2862"/>
              <a:ext cx="3174" cy="291"/>
            </a:xfrm>
            <a:custGeom>
              <a:avLst/>
              <a:gdLst>
                <a:gd name="T0" fmla="*/ 0 w 3194"/>
                <a:gd name="T1" fmla="*/ 0 h 290"/>
                <a:gd name="T2" fmla="*/ 0 w 3194"/>
                <a:gd name="T3" fmla="*/ 300 h 290"/>
                <a:gd name="T4" fmla="*/ 2962 w 3194"/>
                <a:gd name="T5" fmla="*/ 302 h 290"/>
                <a:gd name="T6" fmla="*/ 2956 w 3194"/>
                <a:gd name="T7" fmla="*/ 268 h 290"/>
                <a:gd name="T8" fmla="*/ 2930 w 3194"/>
                <a:gd name="T9" fmla="*/ 158 h 290"/>
                <a:gd name="T10" fmla="*/ 2892 w 3194"/>
                <a:gd name="T11" fmla="*/ 34 h 290"/>
                <a:gd name="T12" fmla="*/ 2878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7" name="Freeform 30"/>
            <p:cNvSpPr>
              <a:spLocks/>
            </p:cNvSpPr>
            <p:nvPr/>
          </p:nvSpPr>
          <p:spPr bwMode="auto">
            <a:xfrm>
              <a:off x="3595" y="3417"/>
              <a:ext cx="916" cy="290"/>
            </a:xfrm>
            <a:custGeom>
              <a:avLst/>
              <a:gdLst>
                <a:gd name="T0" fmla="*/ 0 w 3194"/>
                <a:gd name="T1" fmla="*/ 290 h 290"/>
                <a:gd name="T2" fmla="*/ 0 w 3194"/>
                <a:gd name="T3" fmla="*/ 2 h 290"/>
                <a:gd name="T4" fmla="*/ 0 w 3194"/>
                <a:gd name="T5" fmla="*/ 0 h 290"/>
                <a:gd name="T6" fmla="*/ 0 w 3194"/>
                <a:gd name="T7" fmla="*/ 156 h 290"/>
                <a:gd name="T8" fmla="*/ 0 w 3194"/>
                <a:gd name="T9" fmla="*/ 254 h 290"/>
                <a:gd name="T10" fmla="*/ 0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19"/>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8" name="Rectangle 31"/>
            <p:cNvSpPr>
              <a:spLocks noChangeArrowheads="1"/>
            </p:cNvSpPr>
            <p:nvPr/>
          </p:nvSpPr>
          <p:spPr bwMode="auto">
            <a:xfrm>
              <a:off x="1877" y="3419"/>
              <a:ext cx="858" cy="288"/>
            </a:xfrm>
            <a:prstGeom prst="rect">
              <a:avLst/>
            </a:prstGeom>
            <a:solidFill>
              <a:srgbClr val="FEFFFE">
                <a:alpha val="49019"/>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grpSp>
      <p:sp>
        <p:nvSpPr>
          <p:cNvPr id="68610" name="Rectangle 2"/>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en-US" noProof="0" smtClean="0"/>
              <a:t>Click to edit Master title style</a:t>
            </a:r>
          </a:p>
        </p:txBody>
      </p:sp>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itchFamily="2" charset="2"/>
              <a:buNone/>
              <a:defRPr sz="1100"/>
            </a:lvl1pPr>
          </a:lstStyle>
          <a:p>
            <a:pPr lvl="0"/>
            <a:r>
              <a:rPr lang="en-US" noProof="0" smtClean="0"/>
              <a:t>Click to edit Master subtitle style</a:t>
            </a:r>
          </a:p>
        </p:txBody>
      </p:sp>
    </p:spTree>
    <p:extLst>
      <p:ext uri="{BB962C8B-B14F-4D97-AF65-F5344CB8AC3E}">
        <p14:creationId xmlns:p14="http://schemas.microsoft.com/office/powerpoint/2010/main" val="315600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C6F7AF3A-D194-478D-9E1A-CBCAC4F1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51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sldNum" sz="quarter" idx="10"/>
          </p:nvPr>
        </p:nvSpPr>
        <p:spPr>
          <a:ln/>
        </p:spPr>
        <p:txBody>
          <a:bodyPr/>
          <a:lstStyle>
            <a:lvl1pPr>
              <a:defRPr/>
            </a:lvl1pPr>
          </a:lstStyle>
          <a:p>
            <a:pPr>
              <a:defRPr/>
            </a:pPr>
            <a:fld id="{7539D3AD-F2D3-48C0-B9D0-3214800E5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4799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sldNum" sz="quarter" idx="10"/>
          </p:nvPr>
        </p:nvSpPr>
        <p:spPr>
          <a:ln/>
        </p:spPr>
        <p:txBody>
          <a:bodyPr/>
          <a:lstStyle>
            <a:lvl1pPr>
              <a:defRPr/>
            </a:lvl1pPr>
          </a:lstStyle>
          <a:p>
            <a:pPr>
              <a:defRPr/>
            </a:pPr>
            <a:fld id="{8C8379D8-7C71-4E1A-95BE-B720ACB03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48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sldNum" sz="quarter" idx="10"/>
          </p:nvPr>
        </p:nvSpPr>
        <p:spPr>
          <a:ln/>
        </p:spPr>
        <p:txBody>
          <a:bodyPr/>
          <a:lstStyle>
            <a:lvl1pPr>
              <a:defRPr/>
            </a:lvl1pPr>
          </a:lstStyle>
          <a:p>
            <a:pPr>
              <a:defRPr/>
            </a:pPr>
            <a:fld id="{88DFEB90-04EE-4277-908D-184CDD2705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3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sldNum" sz="quarter" idx="10"/>
          </p:nvPr>
        </p:nvSpPr>
        <p:spPr>
          <a:ln/>
        </p:spPr>
        <p:txBody>
          <a:bodyPr/>
          <a:lstStyle>
            <a:lvl1pPr>
              <a:defRPr/>
            </a:lvl1pPr>
          </a:lstStyle>
          <a:p>
            <a:pPr>
              <a:defRPr/>
            </a:pPr>
            <a:fld id="{A0EDDD00-4B3A-42F4-A185-CAC5AA0D2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26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531ED4-BE19-4778-96A9-97A084567E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98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2C2E660F-CA30-40A0-9F94-9267A13926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52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C6F7AF3A-D194-478D-9E1A-CBCAC4F1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72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879C7A0C-16DE-4E7A-8D19-3384EF465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026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13DCBB3B-8EAF-4555-B547-5A28B0DE09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7663" y="593725"/>
            <a:ext cx="2171700" cy="57610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82563" y="593725"/>
            <a:ext cx="6362700" cy="57610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1E5F7825-3BCA-4AEA-B097-DF46286019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96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sldNum" sz="quarter" idx="10"/>
          </p:nvPr>
        </p:nvSpPr>
        <p:spPr>
          <a:ln/>
        </p:spPr>
        <p:txBody>
          <a:bodyPr/>
          <a:lstStyle>
            <a:lvl1pPr>
              <a:defRPr/>
            </a:lvl1pPr>
          </a:lstStyle>
          <a:p>
            <a:pPr>
              <a:defRPr/>
            </a:pPr>
            <a:fld id="{7539D3AD-F2D3-48C0-B9D0-3214800E5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615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sldNum" sz="quarter" idx="10"/>
          </p:nvPr>
        </p:nvSpPr>
        <p:spPr>
          <a:ln/>
        </p:spPr>
        <p:txBody>
          <a:bodyPr/>
          <a:lstStyle>
            <a:lvl1pPr>
              <a:defRPr/>
            </a:lvl1pPr>
          </a:lstStyle>
          <a:p>
            <a:pPr>
              <a:defRPr/>
            </a:pPr>
            <a:fld id="{8C8379D8-7C71-4E1A-95BE-B720ACB03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79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sldNum" sz="quarter" idx="10"/>
          </p:nvPr>
        </p:nvSpPr>
        <p:spPr>
          <a:ln/>
        </p:spPr>
        <p:txBody>
          <a:bodyPr/>
          <a:lstStyle>
            <a:lvl1pPr>
              <a:defRPr/>
            </a:lvl1pPr>
          </a:lstStyle>
          <a:p>
            <a:pPr>
              <a:defRPr/>
            </a:pPr>
            <a:fld id="{88DFEB90-04EE-4277-908D-184CDD2705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09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sldNum" sz="quarter" idx="10"/>
          </p:nvPr>
        </p:nvSpPr>
        <p:spPr>
          <a:ln/>
        </p:spPr>
        <p:txBody>
          <a:bodyPr/>
          <a:lstStyle>
            <a:lvl1pPr>
              <a:defRPr/>
            </a:lvl1pPr>
          </a:lstStyle>
          <a:p>
            <a:pPr>
              <a:defRPr/>
            </a:pPr>
            <a:fld id="{A0EDDD00-4B3A-42F4-A185-CAC5AA0D2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12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531ED4-BE19-4778-96A9-97A084567E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2C2E660F-CA30-40A0-9F94-9267A13926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992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879C7A0C-16DE-4E7A-8D19-3384EF465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00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028"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fontAlgn="base">
              <a:spcBef>
                <a:spcPct val="0"/>
              </a:spcBef>
              <a:spcAft>
                <a:spcPct val="0"/>
              </a:spcAft>
            </a:pPr>
            <a:r>
              <a:rPr lang="en-US" sz="800" dirty="0" smtClean="0">
                <a:solidFill>
                  <a:srgbClr val="000000"/>
                </a:solidFill>
              </a:rPr>
              <a:t>© 201</a:t>
            </a:r>
            <a:r>
              <a:rPr lang="ru-RU" sz="800" dirty="0" smtClean="0">
                <a:solidFill>
                  <a:srgbClr val="000000"/>
                </a:solidFill>
              </a:rPr>
              <a:t>3</a:t>
            </a:r>
            <a:r>
              <a:rPr lang="en-US" sz="800" dirty="0" smtClean="0">
                <a:solidFill>
                  <a:srgbClr val="000000"/>
                </a:solidFill>
              </a:rPr>
              <a:t> IBM Corporation</a:t>
            </a:r>
            <a:endParaRPr lang="en-US" dirty="0" smtClean="0">
              <a:solidFill>
                <a:srgbClr val="000000"/>
              </a:solidFill>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buClrTx/>
              <a:buFontTx/>
              <a:buNone/>
              <a:defRPr sz="800" b="0">
                <a:solidFill>
                  <a:schemeClr val="tx1"/>
                </a:solidFill>
                <a:cs typeface="Arial" pitchFamily="34" charset="0"/>
              </a:defRPr>
            </a:lvl1pPr>
          </a:lstStyle>
          <a:p>
            <a:pPr fontAlgn="base">
              <a:spcBef>
                <a:spcPct val="0"/>
              </a:spcBef>
              <a:spcAft>
                <a:spcPct val="0"/>
              </a:spcAft>
              <a:defRPr/>
            </a:pPr>
            <a:fld id="{5F2FC191-DC61-4E86-90A7-AF56D4189C6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0" name="Picture 10" descr="R120_G137_B251-2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80400" y="227013"/>
            <a:ext cx="5889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3"/>
          <p:cNvSpPr>
            <a:spLocks noGrp="1" noChangeArrowheads="1"/>
          </p:cNvSpPr>
          <p:nvPr>
            <p:ph type="title"/>
          </p:nvPr>
        </p:nvSpPr>
        <p:spPr bwMode="auto">
          <a:xfrm>
            <a:off x="182563" y="593725"/>
            <a:ext cx="868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1897128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defRPr>
      </a:lvl5pPr>
      <a:lvl6pPr marL="457200" algn="l" rtl="0" fontAlgn="base">
        <a:lnSpc>
          <a:spcPct val="90000"/>
        </a:lnSpc>
        <a:spcBef>
          <a:spcPct val="0"/>
        </a:spcBef>
        <a:spcAft>
          <a:spcPct val="0"/>
        </a:spcAft>
        <a:defRPr sz="2200">
          <a:solidFill>
            <a:schemeClr val="hlink"/>
          </a:solidFill>
          <a:latin typeface="Arial" pitchFamily="34" charset="0"/>
        </a:defRPr>
      </a:lvl6pPr>
      <a:lvl7pPr marL="914400" algn="l" rtl="0" fontAlgn="base">
        <a:lnSpc>
          <a:spcPct val="90000"/>
        </a:lnSpc>
        <a:spcBef>
          <a:spcPct val="0"/>
        </a:spcBef>
        <a:spcAft>
          <a:spcPct val="0"/>
        </a:spcAft>
        <a:defRPr sz="2200">
          <a:solidFill>
            <a:schemeClr val="hlink"/>
          </a:solidFill>
          <a:latin typeface="Arial" pitchFamily="34" charset="0"/>
        </a:defRPr>
      </a:lvl7pPr>
      <a:lvl8pPr marL="1371600" algn="l" rtl="0" fontAlgn="base">
        <a:lnSpc>
          <a:spcPct val="90000"/>
        </a:lnSpc>
        <a:spcBef>
          <a:spcPct val="0"/>
        </a:spcBef>
        <a:spcAft>
          <a:spcPct val="0"/>
        </a:spcAft>
        <a:defRPr sz="2200">
          <a:solidFill>
            <a:schemeClr val="hlink"/>
          </a:solidFill>
          <a:latin typeface="Arial" pitchFamily="34" charset="0"/>
        </a:defRPr>
      </a:lvl8pPr>
      <a:lvl9pPr marL="1828800" algn="l" rtl="0" fontAlgn="base">
        <a:lnSpc>
          <a:spcPct val="90000"/>
        </a:lnSpc>
        <a:spcBef>
          <a:spcPct val="0"/>
        </a:spcBef>
        <a:spcAft>
          <a:spcPct val="0"/>
        </a:spcAft>
        <a:defRPr sz="2200">
          <a:solidFill>
            <a:schemeClr val="hlink"/>
          </a:solidFill>
          <a:latin typeface="Arial" pitchFamily="34"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0"/>
        </a:spcBef>
        <a:spcAft>
          <a:spcPct val="0"/>
        </a:spcAft>
        <a:buClr>
          <a:schemeClr val="tx1"/>
        </a:buClr>
        <a:buFont typeface="Arial" pitchFamily="34" charset="0"/>
        <a:buChar char="–"/>
        <a:defRPr sz="1600">
          <a:solidFill>
            <a:schemeClr val="tx1"/>
          </a:solidFill>
          <a:latin typeface="+mn-lt"/>
        </a:defRPr>
      </a:lvl2pPr>
      <a:lvl3pPr marL="855663" indent="-173038" algn="l" rtl="0" eaLnBrk="0" fontAlgn="base" hangingPunct="0">
        <a:spcBef>
          <a:spcPct val="0"/>
        </a:spcBef>
        <a:spcAft>
          <a:spcPct val="0"/>
        </a:spcAft>
        <a:buClr>
          <a:schemeClr val="tx1"/>
        </a:buClr>
        <a:buChar char="•"/>
        <a:defRPr sz="16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buClr>
                <a:srgbClr val="009999"/>
              </a:buClr>
              <a:buFont typeface="Wingdings" pitchFamily="2" charset="2"/>
              <a:buNone/>
            </a:pPr>
            <a:endParaRPr lang="ru-RU" sz="1600" b="1" smtClean="0">
              <a:solidFill>
                <a:srgbClr val="FFFFFF"/>
              </a:solidFill>
            </a:endParaRPr>
          </a:p>
        </p:txBody>
      </p:sp>
      <p:sp>
        <p:nvSpPr>
          <p:cNvPr id="1028"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fontAlgn="base">
              <a:spcBef>
                <a:spcPct val="0"/>
              </a:spcBef>
              <a:spcAft>
                <a:spcPct val="0"/>
              </a:spcAft>
            </a:pPr>
            <a:r>
              <a:rPr lang="en-US" sz="800" smtClean="0">
                <a:solidFill>
                  <a:srgbClr val="000000"/>
                </a:solidFill>
              </a:rPr>
              <a:t>© 2011 IBM Corporation</a:t>
            </a:r>
            <a:endParaRPr lang="en-US" smtClean="0">
              <a:solidFill>
                <a:srgbClr val="000000"/>
              </a:solidFill>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buClrTx/>
              <a:buFontTx/>
              <a:buNone/>
              <a:defRPr sz="800" b="0">
                <a:solidFill>
                  <a:schemeClr val="tx1"/>
                </a:solidFill>
                <a:cs typeface="Arial" pitchFamily="34" charset="0"/>
              </a:defRPr>
            </a:lvl1pPr>
          </a:lstStyle>
          <a:p>
            <a:pPr fontAlgn="base">
              <a:spcBef>
                <a:spcPct val="0"/>
              </a:spcBef>
              <a:spcAft>
                <a:spcPct val="0"/>
              </a:spcAft>
              <a:defRPr/>
            </a:pPr>
            <a:fld id="{5F2FC191-DC61-4E86-90A7-AF56D4189C68}"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0" name="Picture 10" descr="R120_G137_B251-2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80400" y="227013"/>
            <a:ext cx="5889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3"/>
          <p:cNvSpPr>
            <a:spLocks noGrp="1" noChangeArrowheads="1"/>
          </p:cNvSpPr>
          <p:nvPr>
            <p:ph type="title"/>
          </p:nvPr>
        </p:nvSpPr>
        <p:spPr bwMode="auto">
          <a:xfrm>
            <a:off x="182563" y="593725"/>
            <a:ext cx="868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3479333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defRPr>
      </a:lvl5pPr>
      <a:lvl6pPr marL="457200" algn="l" rtl="0" fontAlgn="base">
        <a:lnSpc>
          <a:spcPct val="90000"/>
        </a:lnSpc>
        <a:spcBef>
          <a:spcPct val="0"/>
        </a:spcBef>
        <a:spcAft>
          <a:spcPct val="0"/>
        </a:spcAft>
        <a:defRPr sz="2200">
          <a:solidFill>
            <a:schemeClr val="hlink"/>
          </a:solidFill>
          <a:latin typeface="Arial" pitchFamily="34" charset="0"/>
        </a:defRPr>
      </a:lvl6pPr>
      <a:lvl7pPr marL="914400" algn="l" rtl="0" fontAlgn="base">
        <a:lnSpc>
          <a:spcPct val="90000"/>
        </a:lnSpc>
        <a:spcBef>
          <a:spcPct val="0"/>
        </a:spcBef>
        <a:spcAft>
          <a:spcPct val="0"/>
        </a:spcAft>
        <a:defRPr sz="2200">
          <a:solidFill>
            <a:schemeClr val="hlink"/>
          </a:solidFill>
          <a:latin typeface="Arial" pitchFamily="34" charset="0"/>
        </a:defRPr>
      </a:lvl7pPr>
      <a:lvl8pPr marL="1371600" algn="l" rtl="0" fontAlgn="base">
        <a:lnSpc>
          <a:spcPct val="90000"/>
        </a:lnSpc>
        <a:spcBef>
          <a:spcPct val="0"/>
        </a:spcBef>
        <a:spcAft>
          <a:spcPct val="0"/>
        </a:spcAft>
        <a:defRPr sz="2200">
          <a:solidFill>
            <a:schemeClr val="hlink"/>
          </a:solidFill>
          <a:latin typeface="Arial" pitchFamily="34" charset="0"/>
        </a:defRPr>
      </a:lvl8pPr>
      <a:lvl9pPr marL="1828800" algn="l" rtl="0" fontAlgn="base">
        <a:lnSpc>
          <a:spcPct val="90000"/>
        </a:lnSpc>
        <a:spcBef>
          <a:spcPct val="0"/>
        </a:spcBef>
        <a:spcAft>
          <a:spcPct val="0"/>
        </a:spcAft>
        <a:defRPr sz="2200">
          <a:solidFill>
            <a:schemeClr val="hlink"/>
          </a:solidFill>
          <a:latin typeface="Arial" pitchFamily="34"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0"/>
        </a:spcBef>
        <a:spcAft>
          <a:spcPct val="0"/>
        </a:spcAft>
        <a:buClr>
          <a:schemeClr val="tx1"/>
        </a:buClr>
        <a:buFont typeface="Arial" pitchFamily="34" charset="0"/>
        <a:buChar char="–"/>
        <a:defRPr sz="1600">
          <a:solidFill>
            <a:schemeClr val="tx1"/>
          </a:solidFill>
          <a:latin typeface="+mn-lt"/>
        </a:defRPr>
      </a:lvl2pPr>
      <a:lvl3pPr marL="855663" indent="-173038" algn="l" rtl="0" eaLnBrk="0" fontAlgn="base" hangingPunct="0">
        <a:spcBef>
          <a:spcPct val="0"/>
        </a:spcBef>
        <a:spcAft>
          <a:spcPct val="0"/>
        </a:spcAft>
        <a:buClr>
          <a:schemeClr val="tx1"/>
        </a:buClr>
        <a:buChar char="•"/>
        <a:defRPr sz="16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news.finance.ua/ru/~/1/0/all/2013/02/12/296508" TargetMode="External"/><Relationship Id="rId2" Type="http://schemas.openxmlformats.org/officeDocument/2006/relationships/hyperlink" Target="http://www.bank.gov.ua/control/uk/publish/article?art_id=53861&amp;cat_id=7867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wmf"/><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85750" y="1416050"/>
            <a:ext cx="8766175" cy="2011363"/>
          </a:xfrm>
          <a:noFill/>
        </p:spPr>
        <p:txBody>
          <a:bodyPr/>
          <a:lstStyle/>
          <a:p>
            <a:pPr eaLnBrk="1" hangingPunct="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ru-RU" sz="2400" dirty="0" smtClean="0"/>
              <a:t>Противодействие финансовым преступлениям в банковской сфере.</a:t>
            </a:r>
            <a:r>
              <a:rPr lang="en-US" sz="2400" dirty="0" smtClean="0"/>
              <a:t> </a:t>
            </a:r>
            <a:r>
              <a:rPr lang="ru-RU" sz="2400" dirty="0" smtClean="0"/>
              <a:t>Подход </a:t>
            </a:r>
            <a:r>
              <a:rPr lang="en-US" sz="2400" dirty="0" smtClean="0"/>
              <a:t>IBM </a:t>
            </a:r>
            <a:r>
              <a:rPr lang="ru-RU" sz="2400" dirty="0" smtClean="0"/>
              <a:t>к решению задачи</a:t>
            </a:r>
            <a:br>
              <a:rPr lang="ru-RU" sz="2400" dirty="0" smtClean="0"/>
            </a:br>
            <a:r>
              <a:rPr lang="en-US" sz="2400" dirty="0" smtClean="0"/>
              <a:t/>
            </a:r>
            <a:br>
              <a:rPr lang="en-US" sz="2400" dirty="0" smtClean="0"/>
            </a:br>
            <a:r>
              <a:rPr lang="ru-RU" sz="1400" b="1" dirty="0" smtClean="0"/>
              <a:t>Докладчик: </a:t>
            </a:r>
            <a:r>
              <a:rPr lang="ru-RU" sz="1400" dirty="0" smtClean="0"/>
              <a:t>Дмитрий Князев, </a:t>
            </a:r>
            <a:r>
              <a:rPr lang="en-GB" sz="1400" dirty="0" smtClean="0"/>
              <a:t>IBM East Europe/Asia</a:t>
            </a:r>
            <a:endParaRPr lang="en-US" sz="1400" dirty="0" smtClean="0"/>
          </a:p>
        </p:txBody>
      </p:sp>
    </p:spTree>
    <p:extLst>
      <p:ext uri="{BB962C8B-B14F-4D97-AF65-F5344CB8AC3E}">
        <p14:creationId xmlns:p14="http://schemas.microsoft.com/office/powerpoint/2010/main" val="456304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Подход к реализации</a:t>
            </a:r>
            <a:endParaRPr lang="ru-RU" dirty="0"/>
          </a:p>
        </p:txBody>
      </p:sp>
      <p:sp>
        <p:nvSpPr>
          <p:cNvPr id="3" name="Content Placeholder 2"/>
          <p:cNvSpPr>
            <a:spLocks noGrp="1"/>
          </p:cNvSpPr>
          <p:nvPr>
            <p:ph idx="1"/>
          </p:nvPr>
        </p:nvSpPr>
        <p:spPr>
          <a:xfrm>
            <a:off x="182563" y="1556792"/>
            <a:ext cx="8686800" cy="4479925"/>
          </a:xfrm>
        </p:spPr>
        <p:txBody>
          <a:bodyPr/>
          <a:lstStyle/>
          <a:p>
            <a:pPr>
              <a:lnSpc>
                <a:spcPct val="150000"/>
              </a:lnSpc>
            </a:pPr>
            <a:r>
              <a:rPr lang="ru-RU" dirty="0" smtClean="0"/>
              <a:t>С чего </a:t>
            </a:r>
            <a:r>
              <a:rPr lang="ru-RU" dirty="0" smtClean="0"/>
              <a:t>начать</a:t>
            </a:r>
            <a:endParaRPr lang="en-US" dirty="0" smtClean="0"/>
          </a:p>
          <a:p>
            <a:pPr>
              <a:lnSpc>
                <a:spcPct val="150000"/>
              </a:lnSpc>
            </a:pPr>
            <a:r>
              <a:rPr lang="ru-RU" dirty="0" smtClean="0"/>
              <a:t>Выбор стратегии. </a:t>
            </a:r>
            <a:endParaRPr lang="ru-RU" dirty="0" smtClean="0"/>
          </a:p>
          <a:p>
            <a:pPr>
              <a:lnSpc>
                <a:spcPct val="150000"/>
              </a:lnSpc>
            </a:pPr>
            <a:r>
              <a:rPr lang="ru-RU" dirty="0" smtClean="0"/>
              <a:t>Технические трудности</a:t>
            </a:r>
          </a:p>
          <a:p>
            <a:pPr>
              <a:lnSpc>
                <a:spcPct val="150000"/>
              </a:lnSpc>
            </a:pPr>
            <a:r>
              <a:rPr lang="ru-RU" dirty="0" smtClean="0"/>
              <a:t>Опыт </a:t>
            </a:r>
            <a:r>
              <a:rPr lang="ru-RU" dirty="0" smtClean="0"/>
              <a:t>других стран (организационные решения, проблемы</a:t>
            </a:r>
            <a:r>
              <a:rPr lang="ru-RU" dirty="0" smtClean="0"/>
              <a:t>)</a:t>
            </a:r>
          </a:p>
          <a:p>
            <a:pPr>
              <a:lnSpc>
                <a:spcPct val="150000"/>
              </a:lnSpc>
            </a:pPr>
            <a:r>
              <a:rPr lang="ru-RU" dirty="0" smtClean="0"/>
              <a:t>Бизнес-кейс</a:t>
            </a:r>
            <a:endParaRPr lang="ru-RU" dirty="0" smtClean="0"/>
          </a:p>
          <a:p>
            <a:pPr>
              <a:lnSpc>
                <a:spcPct val="150000"/>
              </a:lnSpc>
            </a:pPr>
            <a:endParaRPr lang="ru-RU" dirty="0"/>
          </a:p>
        </p:txBody>
      </p:sp>
      <p:sp>
        <p:nvSpPr>
          <p:cNvPr id="4" name="Slide Number Placeholder 3"/>
          <p:cNvSpPr>
            <a:spLocks noGrp="1"/>
          </p:cNvSpPr>
          <p:nvPr>
            <p:ph type="sldNum" sz="quarter" idx="10"/>
          </p:nvPr>
        </p:nvSpPr>
        <p:spPr/>
        <p:txBody>
          <a:bodyPr/>
          <a:lstStyle/>
          <a:p>
            <a:pPr>
              <a:defRPr/>
            </a:pPr>
            <a:fld id="{C6F7AF3A-D194-478D-9E1A-CBCAC4F1F6E2}"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36152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85750" y="1416050"/>
            <a:ext cx="8766175" cy="2011363"/>
          </a:xfrm>
          <a:noFill/>
        </p:spPr>
        <p:txBody>
          <a:bodyPr/>
          <a:lstStyle/>
          <a:p>
            <a:pPr eaLnBrk="1" hangingPunct="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ru-RU" sz="2400" dirty="0" smtClean="0"/>
              <a:t>Приложение. </a:t>
            </a:r>
            <a:r>
              <a:rPr lang="ru-RU" sz="2400" dirty="0" smtClean="0"/>
              <a:t/>
            </a:r>
            <a:br>
              <a:rPr lang="ru-RU" sz="2400" dirty="0" smtClean="0"/>
            </a:br>
            <a:r>
              <a:rPr lang="en-US" sz="2400" dirty="0" smtClean="0"/>
              <a:t/>
            </a:r>
            <a:br>
              <a:rPr lang="en-US" sz="2400" dirty="0" smtClean="0"/>
            </a:br>
            <a:r>
              <a:rPr lang="ru-RU" sz="1400" b="1" dirty="0" smtClean="0"/>
              <a:t>Примеры проектов, компоненты решений, статистические данных</a:t>
            </a:r>
            <a:endParaRPr lang="en-US" sz="1400" dirty="0" smtClean="0"/>
          </a:p>
        </p:txBody>
      </p:sp>
    </p:spTree>
    <p:extLst>
      <p:ext uri="{BB962C8B-B14F-4D97-AF65-F5344CB8AC3E}">
        <p14:creationId xmlns:p14="http://schemas.microsoft.com/office/powerpoint/2010/main" val="1282863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82563" y="593725"/>
            <a:ext cx="86852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5pPr>
            <a:lvl6pPr marL="25146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6pPr>
            <a:lvl7pPr marL="29718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7pPr>
            <a:lvl8pPr marL="34290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8pPr>
            <a:lvl9pPr marL="38862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9pPr>
          </a:lstStyle>
          <a:p>
            <a:pPr>
              <a:buClrTx/>
              <a:buFontTx/>
              <a:buNone/>
              <a:defRPr/>
            </a:pPr>
            <a:r>
              <a:rPr lang="uk-UA" sz="2200" smtClean="0">
                <a:solidFill>
                  <a:srgbClr val="7889FB"/>
                </a:solidFill>
                <a:cs typeface="MS PGothic" charset="0"/>
              </a:rPr>
              <a:t>Case study: </a:t>
            </a:r>
            <a:r>
              <a:rPr lang="uk-UA" sz="2200" b="0" smtClean="0">
                <a:solidFill>
                  <a:srgbClr val="7889FB"/>
                </a:solidFill>
                <a:cs typeface="MS PGothic" charset="0"/>
              </a:rPr>
              <a:t>MoneyGram</a:t>
            </a:r>
          </a:p>
        </p:txBody>
      </p:sp>
      <p:sp>
        <p:nvSpPr>
          <p:cNvPr id="12290" name="Text Box 2"/>
          <p:cNvSpPr txBox="1">
            <a:spLocks noChangeArrowheads="1"/>
          </p:cNvSpPr>
          <p:nvPr/>
        </p:nvSpPr>
        <p:spPr bwMode="auto">
          <a:xfrm>
            <a:off x="163513" y="1347788"/>
            <a:ext cx="8702675" cy="535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69863" indent="-169863"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1pPr>
            <a:lvl2pPr marL="336550"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2pPr>
            <a:lvl3pPr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3pPr>
            <a:lvl4pPr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4pPr>
            <a:lvl5pPr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600" b="1">
                <a:solidFill>
                  <a:srgbClr val="000000"/>
                </a:solidFill>
                <a:latin typeface="Arial" pitchFamily="34" charset="0"/>
                <a:ea typeface="ＭＳ Ｐゴシック" pitchFamily="34" charset="-128"/>
              </a:defRPr>
            </a:lvl9pPr>
          </a:lstStyle>
          <a:p>
            <a:pPr eaLnBrk="1" hangingPunct="1">
              <a:lnSpc>
                <a:spcPct val="100000"/>
              </a:lnSpc>
              <a:spcBef>
                <a:spcPts val="875"/>
              </a:spcBef>
              <a:buFont typeface="Wingdings" pitchFamily="2" charset="2"/>
              <a:buChar char=""/>
            </a:pPr>
            <a:r>
              <a:rPr lang="ru-RU" sz="1400"/>
              <a:t>Клиент</a:t>
            </a:r>
            <a:r>
              <a:rPr lang="en-US" sz="1400" b="0"/>
              <a:t> - MoneyGram International</a:t>
            </a:r>
          </a:p>
          <a:p>
            <a:pPr eaLnBrk="1" hangingPunct="1">
              <a:lnSpc>
                <a:spcPct val="100000"/>
              </a:lnSpc>
              <a:spcBef>
                <a:spcPts val="875"/>
              </a:spcBef>
              <a:buFont typeface="Wingdings" pitchFamily="2" charset="2"/>
              <a:buChar char=""/>
            </a:pPr>
            <a:r>
              <a:rPr lang="ru-RU" sz="1400"/>
              <a:t>Решение</a:t>
            </a:r>
            <a:r>
              <a:rPr lang="en-US" sz="1400" b="0"/>
              <a:t> - Smarter Banking, Smarter Risk Management</a:t>
            </a:r>
          </a:p>
          <a:p>
            <a:pPr lvl="1" indent="0" eaLnBrk="1" hangingPunct="1">
              <a:lnSpc>
                <a:spcPct val="100000"/>
              </a:lnSpc>
              <a:buClrTx/>
              <a:buFontTx/>
              <a:buNone/>
            </a:pPr>
            <a:r>
              <a:rPr lang="en-US" sz="1400" b="0"/>
              <a:t>MoneyGram International </a:t>
            </a:r>
            <a:r>
              <a:rPr lang="ru-RU" sz="1400" b="0"/>
              <a:t>остановил более чем </a:t>
            </a:r>
            <a:r>
              <a:rPr lang="en-US" sz="1400" b="0"/>
              <a:t>US$37.7 million </a:t>
            </a:r>
            <a:r>
              <a:rPr lang="ru-RU" sz="1400" b="0"/>
              <a:t>мошеннических операций в результате внедрения Глобальной Комплаенс системы на базе решения</a:t>
            </a:r>
            <a:r>
              <a:rPr lang="en-US" sz="1400" b="0"/>
              <a:t> IBM InfoSphere Identity Insight.</a:t>
            </a:r>
          </a:p>
          <a:p>
            <a:pPr eaLnBrk="1" hangingPunct="1">
              <a:lnSpc>
                <a:spcPct val="100000"/>
              </a:lnSpc>
              <a:spcBef>
                <a:spcPts val="875"/>
              </a:spcBef>
              <a:buFont typeface="Wingdings" pitchFamily="2" charset="2"/>
              <a:buChar char=""/>
            </a:pPr>
            <a:r>
              <a:rPr lang="ru-RU" sz="1400"/>
              <a:t>Причины внедрения</a:t>
            </a:r>
            <a:r>
              <a:rPr lang="en-US" sz="1400"/>
              <a:t>:</a:t>
            </a:r>
          </a:p>
          <a:p>
            <a:pPr lvl="1" indent="0" eaLnBrk="1" hangingPunct="1">
              <a:lnSpc>
                <a:spcPct val="100000"/>
              </a:lnSpc>
              <a:buClrTx/>
              <a:buFontTx/>
              <a:buNone/>
            </a:pPr>
            <a:r>
              <a:rPr lang="en-US" sz="1400" b="0"/>
              <a:t>MoneyGram International </a:t>
            </a:r>
            <a:r>
              <a:rPr lang="ru-RU" sz="1400" b="0"/>
              <a:t>работает в 190 странах и имеет более 230 000 точек продаж. Такого рода компании являются объектом повышенного интереса со стороны мошенников</a:t>
            </a:r>
            <a:r>
              <a:rPr lang="en-US" sz="1400" b="0"/>
              <a:t>.</a:t>
            </a:r>
          </a:p>
          <a:p>
            <a:pPr eaLnBrk="1" hangingPunct="1">
              <a:lnSpc>
                <a:spcPct val="100000"/>
              </a:lnSpc>
              <a:spcBef>
                <a:spcPts val="875"/>
              </a:spcBef>
              <a:buFont typeface="Wingdings" pitchFamily="2" charset="2"/>
              <a:buChar char=""/>
            </a:pPr>
            <a:r>
              <a:rPr lang="ru-RU" sz="1400"/>
              <a:t>Выгоды</a:t>
            </a:r>
            <a:r>
              <a:rPr lang="en-US" sz="1400"/>
              <a:t>:</a:t>
            </a:r>
          </a:p>
          <a:p>
            <a:pPr lvl="1" indent="0" eaLnBrk="1" hangingPunct="1">
              <a:lnSpc>
                <a:spcPct val="100000"/>
              </a:lnSpc>
              <a:buClrTx/>
              <a:buFontTx/>
              <a:buNone/>
            </a:pPr>
            <a:r>
              <a:rPr lang="ru-RU" sz="1400" b="0"/>
              <a:t>Улучшена способность идентифицировать и прерывать потенциально мошеннические транзакции на 40%. – Тысячи клиентов спасены от потери средств в результате мошенничества - Остановлено больше, чем на $ 37,7 миллиона мошеннических операций – За один год жалобы клиентов по обману снизились на 72%</a:t>
            </a:r>
          </a:p>
          <a:p>
            <a:pPr eaLnBrk="1" hangingPunct="1">
              <a:lnSpc>
                <a:spcPct val="100000"/>
              </a:lnSpc>
              <a:spcBef>
                <a:spcPts val="875"/>
              </a:spcBef>
              <a:buClrTx/>
              <a:buFontTx/>
              <a:buNone/>
            </a:pPr>
            <a:endParaRPr lang="en-US" sz="1400" b="0"/>
          </a:p>
          <a:p>
            <a:pPr algn="r" eaLnBrk="1" hangingPunct="1">
              <a:lnSpc>
                <a:spcPct val="80000"/>
              </a:lnSpc>
              <a:spcBef>
                <a:spcPts val="750"/>
              </a:spcBef>
              <a:buClrTx/>
              <a:buSzTx/>
              <a:buFontTx/>
              <a:buNone/>
            </a:pPr>
            <a:r>
              <a:rPr lang="en-US" altLang="en-US" sz="1200" b="0"/>
              <a:t>“</a:t>
            </a:r>
            <a:r>
              <a:rPr lang="ru-RU" altLang="ja-JP" sz="1200" b="0" i="1"/>
              <a:t>Мы должны сохранять бдительность перед лицом более сложных финансовых мошенников.</a:t>
            </a:r>
          </a:p>
          <a:p>
            <a:pPr algn="r" eaLnBrk="1" hangingPunct="1">
              <a:lnSpc>
                <a:spcPct val="80000"/>
              </a:lnSpc>
              <a:spcBef>
                <a:spcPts val="750"/>
              </a:spcBef>
              <a:buClrTx/>
              <a:buSzTx/>
              <a:buFontTx/>
              <a:buNone/>
            </a:pPr>
            <a:r>
              <a:rPr lang="ru-RU" sz="1200" b="0" i="1"/>
              <a:t>Мы остановили мошеннических операций на сумму </a:t>
            </a:r>
            <a:r>
              <a:rPr lang="en-US" sz="1200" b="0" i="1"/>
              <a:t>$</a:t>
            </a:r>
            <a:r>
              <a:rPr lang="ru-RU" sz="1200" b="0" i="1"/>
              <a:t>30</a:t>
            </a:r>
            <a:r>
              <a:rPr lang="en-US" altLang="en-US" sz="1200" b="0" i="1"/>
              <a:t>’</a:t>
            </a:r>
            <a:r>
              <a:rPr lang="ru-RU" altLang="ja-JP" sz="1200" b="0" i="1"/>
              <a:t>000 в первый день работы</a:t>
            </a:r>
          </a:p>
          <a:p>
            <a:pPr algn="r" eaLnBrk="1" hangingPunct="1">
              <a:lnSpc>
                <a:spcPct val="80000"/>
              </a:lnSpc>
              <a:spcBef>
                <a:spcPts val="750"/>
              </a:spcBef>
              <a:buClrTx/>
              <a:buSzTx/>
              <a:buFontTx/>
              <a:buNone/>
            </a:pPr>
            <a:r>
              <a:rPr lang="ru-RU" sz="1200" b="0" i="1"/>
              <a:t>и  мошеннических транзакций на сумму $1'000'000 в течении первых 17 дней работы.</a:t>
            </a:r>
          </a:p>
          <a:p>
            <a:pPr algn="r" eaLnBrk="1" hangingPunct="1">
              <a:lnSpc>
                <a:spcPct val="80000"/>
              </a:lnSpc>
              <a:spcBef>
                <a:spcPts val="750"/>
              </a:spcBef>
              <a:buClrTx/>
              <a:buSzTx/>
              <a:buFontTx/>
              <a:buNone/>
            </a:pPr>
            <a:r>
              <a:rPr lang="ru-RU" sz="1200" b="0" i="1"/>
              <a:t>Общая сумма уже достигла более чем США $37,7 млн. по всем мошеннических операциям</a:t>
            </a:r>
          </a:p>
          <a:p>
            <a:pPr algn="r" eaLnBrk="1" hangingPunct="1">
              <a:lnSpc>
                <a:spcPct val="80000"/>
              </a:lnSpc>
              <a:spcBef>
                <a:spcPts val="750"/>
              </a:spcBef>
              <a:buClrTx/>
              <a:buSzTx/>
              <a:buFontTx/>
              <a:buNone/>
            </a:pPr>
            <a:r>
              <a:rPr lang="ru-RU" sz="1200" b="0" i="1"/>
              <a:t>и мы смогли уберечь тысячи клиентов от потери средств</a:t>
            </a:r>
            <a:r>
              <a:rPr lang="en-US" sz="1200" b="0"/>
              <a:t>.</a:t>
            </a:r>
            <a:r>
              <a:rPr lang="en-US" altLang="en-US" sz="1200" b="0"/>
              <a:t>”</a:t>
            </a:r>
            <a:r>
              <a:rPr lang="en-US" altLang="ja-JP" sz="1400" b="0"/>
              <a:t> </a:t>
            </a:r>
          </a:p>
          <a:p>
            <a:pPr algn="r" eaLnBrk="1" hangingPunct="1">
              <a:lnSpc>
                <a:spcPct val="80000"/>
              </a:lnSpc>
              <a:spcBef>
                <a:spcPts val="875"/>
              </a:spcBef>
              <a:buClrTx/>
              <a:buFontTx/>
              <a:buNone/>
            </a:pPr>
            <a:r>
              <a:rPr lang="en-US" sz="1400" b="0"/>
              <a:t>Ted Bridenstine, </a:t>
            </a:r>
            <a:r>
              <a:rPr lang="ru-RU" sz="1400" b="0"/>
              <a:t>Директор по развитию</a:t>
            </a:r>
            <a:r>
              <a:rPr lang="en-US" sz="1400" b="0"/>
              <a:t> MoneyGram</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4746625"/>
            <a:ext cx="1544638"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143000"/>
            <a:ext cx="2317750" cy="54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1749" name="Group 5"/>
          <p:cNvGrpSpPr>
            <a:grpSpLocks/>
          </p:cNvGrpSpPr>
          <p:nvPr/>
        </p:nvGrpSpPr>
        <p:grpSpPr bwMode="auto">
          <a:xfrm>
            <a:off x="8308975" y="609600"/>
            <a:ext cx="527050" cy="527050"/>
            <a:chOff x="5234" y="384"/>
            <a:chExt cx="332" cy="332"/>
          </a:xfrm>
        </p:grpSpPr>
        <p:sp>
          <p:nvSpPr>
            <p:cNvPr id="12294" name="AutoShape 6"/>
            <p:cNvSpPr>
              <a:spLocks noChangeArrowheads="1"/>
            </p:cNvSpPr>
            <p:nvPr/>
          </p:nvSpPr>
          <p:spPr bwMode="auto">
            <a:xfrm>
              <a:off x="5234" y="384"/>
              <a:ext cx="332" cy="332"/>
            </a:xfrm>
            <a:prstGeom prst="roundRect">
              <a:avLst>
                <a:gd name="adj" fmla="val 16667"/>
              </a:avLst>
            </a:prstGeom>
            <a:solidFill>
              <a:srgbClr val="FFFFFF"/>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cs typeface="Adobe Ming Std L" charset="0"/>
              </a:endParaRPr>
            </a:p>
          </p:txBody>
        </p:sp>
        <p:pic>
          <p:nvPicPr>
            <p:cNvPr id="12295" name="Picture 7" descr="Chubby Planet Icon_Western_BW-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4" y="409"/>
              <a:ext cx="286" cy="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296" name="Text Box 8"/>
          <p:cNvSpPr txBox="1">
            <a:spLocks noChangeArrowheads="1"/>
          </p:cNvSpPr>
          <p:nvPr/>
        </p:nvSpPr>
        <p:spPr bwMode="auto">
          <a:xfrm>
            <a:off x="182563" y="6597650"/>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eaLnBrk="1" hangingPunct="1">
              <a:lnSpc>
                <a:spcPct val="100000"/>
              </a:lnSpc>
              <a:buClrTx/>
              <a:buFontTx/>
              <a:buNone/>
            </a:pPr>
            <a:fld id="{3219CBC8-E1C9-418C-8784-CF1910082CA3}" type="slidenum">
              <a:rPr lang="en-US" sz="800" b="0"/>
              <a:pPr eaLnBrk="1" hangingPunct="1">
                <a:lnSpc>
                  <a:spcPct val="100000"/>
                </a:lnSpc>
                <a:buClrTx/>
                <a:buFontTx/>
                <a:buNone/>
              </a:pPr>
              <a:t>12</a:t>
            </a:fld>
            <a:endParaRPr lang="en-US" sz="800" b="0"/>
          </a:p>
        </p:txBody>
      </p:sp>
      <p:sp>
        <p:nvSpPr>
          <p:cNvPr id="12297" name="Text Box 9"/>
          <p:cNvSpPr txBox="1">
            <a:spLocks noChangeArrowheads="1"/>
          </p:cNvSpPr>
          <p:nvPr/>
        </p:nvSpPr>
        <p:spPr bwMode="auto">
          <a:xfrm>
            <a:off x="365125" y="6446838"/>
            <a:ext cx="4362450" cy="21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5pPr>
            <a:lvl6pPr marL="25146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6pPr>
            <a:lvl7pPr marL="29718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7pPr>
            <a:lvl8pPr marL="34290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8pPr>
            <a:lvl9pPr marL="3886200" indent="-228600"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charset="0"/>
                <a:ea typeface="ＭＳ Ｐゴシック" charset="0"/>
                <a:cs typeface="Adobe Ming Std L" charset="0"/>
              </a:defRPr>
            </a:lvl9pPr>
          </a:lstStyle>
          <a:p>
            <a:pPr>
              <a:buClrTx/>
              <a:buFontTx/>
              <a:buNone/>
              <a:defRPr/>
            </a:pPr>
            <a:r>
              <a:rPr lang="en-US" sz="900" b="0" smtClean="0">
                <a:solidFill>
                  <a:srgbClr val="3366FF"/>
                </a:solidFill>
              </a:rPr>
              <a:t>http://www.ibm.com/smarterplanet/us/en/banking_technology/examples/index.html</a:t>
            </a:r>
          </a:p>
        </p:txBody>
      </p:sp>
    </p:spTree>
    <p:extLst>
      <p:ext uri="{BB962C8B-B14F-4D97-AF65-F5344CB8AC3E}">
        <p14:creationId xmlns:p14="http://schemas.microsoft.com/office/powerpoint/2010/main" val="2319995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23950"/>
            <a:ext cx="1828800" cy="55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Text Box 2"/>
          <p:cNvSpPr txBox="1">
            <a:spLocks noChangeArrowheads="1"/>
          </p:cNvSpPr>
          <p:nvPr/>
        </p:nvSpPr>
        <p:spPr bwMode="auto">
          <a:xfrm>
            <a:off x="327025" y="593725"/>
            <a:ext cx="8229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eaLnBrk="1" hangingPunct="1">
              <a:buClrTx/>
              <a:buFontTx/>
              <a:buNone/>
            </a:pPr>
            <a:r>
              <a:rPr lang="en-US" sz="2200">
                <a:solidFill>
                  <a:srgbClr val="7889FB"/>
                </a:solidFill>
              </a:rPr>
              <a:t>Case Study: Grupo Bancolombia</a:t>
            </a:r>
          </a:p>
          <a:p>
            <a:pPr eaLnBrk="1" hangingPunct="1">
              <a:buClrTx/>
              <a:buFontTx/>
              <a:buNone/>
            </a:pPr>
            <a:r>
              <a:rPr lang="ru-RU" sz="2200" b="0">
                <a:solidFill>
                  <a:srgbClr val="7889FB"/>
                </a:solidFill>
              </a:rPr>
              <a:t>Использование прогнозирования для выявления потенциально мошеннических операций</a:t>
            </a:r>
          </a:p>
        </p:txBody>
      </p:sp>
      <p:sp>
        <p:nvSpPr>
          <p:cNvPr id="13315" name="Text Box 3"/>
          <p:cNvSpPr txBox="1">
            <a:spLocks noChangeArrowheads="1"/>
          </p:cNvSpPr>
          <p:nvPr/>
        </p:nvSpPr>
        <p:spPr bwMode="auto">
          <a:xfrm>
            <a:off x="228600" y="1554163"/>
            <a:ext cx="8640763"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1625" indent="-301625" eaLnBrk="0" hangingPunc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1pPr>
            <a:lvl2pPr marL="647700" indent="-301625" eaLnBrk="0" hangingPunc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2pPr>
            <a:lvl3pPr eaLnBrk="0" hangingPunc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3pPr>
            <a:lvl4pPr eaLnBrk="0" hangingPunc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4pPr>
            <a:lvl5pPr eaLnBrk="0" hangingPunc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sz="1600" b="1">
                <a:solidFill>
                  <a:srgbClr val="000000"/>
                </a:solidFill>
                <a:latin typeface="Arial" pitchFamily="34" charset="0"/>
                <a:ea typeface="ＭＳ Ｐゴシック" pitchFamily="34" charset="-128"/>
              </a:defRPr>
            </a:lvl9pPr>
          </a:lstStyle>
          <a:p>
            <a:pPr eaLnBrk="1" hangingPunct="1">
              <a:spcBef>
                <a:spcPts val="1000"/>
              </a:spcBef>
              <a:buFont typeface="Wingdings" pitchFamily="2" charset="2"/>
              <a:buChar char=""/>
            </a:pPr>
            <a:r>
              <a:rPr lang="ru-RU" sz="1400"/>
              <a:t>Задача</a:t>
            </a:r>
            <a:r>
              <a:rPr lang="en-US" sz="1400"/>
              <a:t>:</a:t>
            </a:r>
          </a:p>
          <a:p>
            <a:pPr lvl="1" eaLnBrk="1" hangingPunct="1">
              <a:lnSpc>
                <a:spcPct val="97000"/>
              </a:lnSpc>
              <a:spcBef>
                <a:spcPts val="613"/>
              </a:spcBef>
              <a:spcAft>
                <a:spcPts val="800"/>
              </a:spcAft>
              <a:buFont typeface="Arial" pitchFamily="34" charset="0"/>
              <a:buChar char="–"/>
            </a:pPr>
            <a:r>
              <a:rPr lang="ru-RU" sz="1200" b="0"/>
              <a:t>Чтобы придерживаться более строгих правительственных требований к отчетности, Grupo Bancolombia, необходимо анализировать миллионы ежедневных операций и идентифицировать текущее и потенциальное мошенничество. Для того, чтобы сделать это, банку необходимо перейти от трудоемкой и  децентрализованной системы, основанной на строгих правилах и параметрах к более автоматизированному решению, которое будет лучше обнаруживать необычные или нестандартные транзакции</a:t>
            </a:r>
            <a:r>
              <a:rPr lang="en-US" sz="1200" b="0"/>
              <a:t>. </a:t>
            </a:r>
          </a:p>
          <a:p>
            <a:pPr eaLnBrk="1" hangingPunct="1">
              <a:spcBef>
                <a:spcPts val="1000"/>
              </a:spcBef>
              <a:buFont typeface="Wingdings" pitchFamily="2" charset="2"/>
              <a:buChar char=""/>
            </a:pPr>
            <a:r>
              <a:rPr lang="ru-RU" sz="1400"/>
              <a:t>Решение и результаты</a:t>
            </a:r>
            <a:r>
              <a:rPr lang="en-US" sz="1400"/>
              <a:t>:</a:t>
            </a:r>
          </a:p>
          <a:p>
            <a:pPr lvl="1" eaLnBrk="1" hangingPunct="1">
              <a:lnSpc>
                <a:spcPct val="97000"/>
              </a:lnSpc>
              <a:spcBef>
                <a:spcPts val="613"/>
              </a:spcBef>
              <a:buClr>
                <a:srgbClr val="000600"/>
              </a:buClr>
              <a:buFont typeface="Arial" pitchFamily="34" charset="0"/>
              <a:buChar char="–"/>
            </a:pPr>
            <a:r>
              <a:rPr lang="ru-RU" sz="1200" b="0"/>
              <a:t>Банк развернул ПО интеллектуального анализа, которое помогло ему более легко и быстро выявлять сделки, которые были частью потенциальных операций по отмыванию денег. Путем обнаружения и анализа ожидаемых и типичных моделей для более, чем 1,3 млн. транзакций в день, решение предотвращает, обнаруживает и сообщает о потенциально мошеннических банковских транзакциях, которые могут быть связанных с преступниками и террористами</a:t>
            </a:r>
            <a:r>
              <a:rPr lang="en-US" sz="1200" b="0"/>
              <a:t>. </a:t>
            </a:r>
          </a:p>
          <a:p>
            <a:pPr eaLnBrk="1" hangingPunct="1">
              <a:spcBef>
                <a:spcPts val="1000"/>
              </a:spcBef>
              <a:buFont typeface="Wingdings" pitchFamily="2" charset="2"/>
              <a:buChar char=""/>
            </a:pPr>
            <a:r>
              <a:rPr lang="ru-RU" sz="1400"/>
              <a:t>Ключевые преимущества решения</a:t>
            </a:r>
            <a:r>
              <a:rPr lang="en-US" sz="1400"/>
              <a:t>:</a:t>
            </a:r>
          </a:p>
          <a:p>
            <a:pPr lvl="1" eaLnBrk="1" hangingPunct="1">
              <a:lnSpc>
                <a:spcPct val="97000"/>
              </a:lnSpc>
              <a:spcBef>
                <a:spcPts val="613"/>
              </a:spcBef>
              <a:buFont typeface="Arial" pitchFamily="34" charset="0"/>
              <a:buChar char="–"/>
            </a:pPr>
            <a:r>
              <a:rPr lang="ru-RU" sz="1200" b="0"/>
              <a:t>Выявляет на 40 процентов больше подозрительных операций за счет автоматического выявления наиболее вероятных мошеннических действий. </a:t>
            </a:r>
          </a:p>
          <a:p>
            <a:pPr lvl="1" eaLnBrk="1" hangingPunct="1">
              <a:lnSpc>
                <a:spcPct val="97000"/>
              </a:lnSpc>
              <a:spcBef>
                <a:spcPts val="613"/>
              </a:spcBef>
              <a:buFont typeface="Arial" pitchFamily="34" charset="0"/>
              <a:buChar char="–"/>
            </a:pPr>
            <a:r>
              <a:rPr lang="ru-RU" sz="1200" b="0"/>
              <a:t>Обнаруживает самые современные методики отмывания денег путем анализа данных по счетам из 700 отделений и 2300 банкоматов в шести странах.</a:t>
            </a:r>
            <a:r>
              <a:rPr lang="en-US" sz="1200" b="0"/>
              <a:t> </a:t>
            </a:r>
          </a:p>
        </p:txBody>
      </p:sp>
      <p:sp>
        <p:nvSpPr>
          <p:cNvPr id="13316" name="Text Box 4"/>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eaLnBrk="1" hangingPunct="1">
              <a:lnSpc>
                <a:spcPct val="100000"/>
              </a:lnSpc>
              <a:buClrTx/>
              <a:buFontTx/>
              <a:buNone/>
            </a:pPr>
            <a:fld id="{E57157EE-DB9A-4A29-BCCD-11A5D5B9412C}" type="slidenum">
              <a:rPr lang="en-US" sz="800" b="0"/>
              <a:pPr eaLnBrk="1" hangingPunct="1">
                <a:lnSpc>
                  <a:spcPct val="100000"/>
                </a:lnSpc>
                <a:buClrTx/>
                <a:buFontTx/>
                <a:buNone/>
              </a:pPr>
              <a:t>13</a:t>
            </a:fld>
            <a:endParaRPr lang="en-US" sz="800" b="0"/>
          </a:p>
        </p:txBody>
      </p:sp>
      <p:grpSp>
        <p:nvGrpSpPr>
          <p:cNvPr id="33797" name="Group 5"/>
          <p:cNvGrpSpPr>
            <a:grpSpLocks/>
          </p:cNvGrpSpPr>
          <p:nvPr/>
        </p:nvGrpSpPr>
        <p:grpSpPr bwMode="auto">
          <a:xfrm>
            <a:off x="8299450" y="609600"/>
            <a:ext cx="527050" cy="527050"/>
            <a:chOff x="5228" y="384"/>
            <a:chExt cx="332" cy="332"/>
          </a:xfrm>
        </p:grpSpPr>
        <p:sp>
          <p:nvSpPr>
            <p:cNvPr id="13318" name="AutoShape 6"/>
            <p:cNvSpPr>
              <a:spLocks noChangeArrowheads="1"/>
            </p:cNvSpPr>
            <p:nvPr/>
          </p:nvSpPr>
          <p:spPr bwMode="auto">
            <a:xfrm>
              <a:off x="5228" y="384"/>
              <a:ext cx="332" cy="332"/>
            </a:xfrm>
            <a:prstGeom prst="roundRect">
              <a:avLst>
                <a:gd name="adj" fmla="val 16667"/>
              </a:avLst>
            </a:prstGeom>
            <a:solidFill>
              <a:srgbClr val="FFFFFF"/>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cs typeface="Adobe Ming Std L" charset="0"/>
              </a:endParaRPr>
            </a:p>
          </p:txBody>
        </p:sp>
        <p:pic>
          <p:nvPicPr>
            <p:cNvPr id="13319" name="Picture 7" descr="Chubby Planet Icon_Western_BW-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 y="409"/>
              <a:ext cx="286" cy="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20" name="Text Box 8"/>
          <p:cNvSpPr txBox="1">
            <a:spLocks noChangeArrowheads="1"/>
          </p:cNvSpPr>
          <p:nvPr/>
        </p:nvSpPr>
        <p:spPr bwMode="auto">
          <a:xfrm>
            <a:off x="1619250" y="5695950"/>
            <a:ext cx="7296150"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pitchFamily="34" charset="0"/>
                <a:ea typeface="ＭＳ Ｐゴシック" pitchFamily="34" charset="-128"/>
              </a:defRPr>
            </a:lvl9pPr>
          </a:lstStyle>
          <a:p>
            <a:pPr eaLnBrk="1" hangingPunct="1">
              <a:lnSpc>
                <a:spcPct val="97000"/>
              </a:lnSpc>
              <a:spcBef>
                <a:spcPts val="875"/>
              </a:spcBef>
              <a:buClrTx/>
              <a:buFontTx/>
              <a:buNone/>
            </a:pPr>
            <a:r>
              <a:rPr lang="en-US" altLang="en-US" sz="1400" i="1">
                <a:latin typeface="Times New Roman" pitchFamily="18" charset="0"/>
              </a:rPr>
              <a:t>“</a:t>
            </a:r>
            <a:r>
              <a:rPr lang="ru-RU" altLang="ja-JP" sz="1400" i="1">
                <a:latin typeface="Times New Roman" pitchFamily="18" charset="0"/>
              </a:rPr>
              <a:t>С помощью системы интеллектуального анализа данных, мы улучшили производительность почти на 80 процентов</a:t>
            </a:r>
            <a:r>
              <a:rPr lang="en-US" altLang="ja-JP" sz="1400" i="1">
                <a:latin typeface="Times New Roman" pitchFamily="18" charset="0"/>
              </a:rPr>
              <a:t>.</a:t>
            </a:r>
            <a:r>
              <a:rPr lang="en-US" altLang="en-US" sz="1400" i="1">
                <a:latin typeface="Times New Roman" pitchFamily="18" charset="0"/>
              </a:rPr>
              <a:t>”</a:t>
            </a:r>
            <a:endParaRPr lang="en-US" altLang="ja-JP" sz="1400" i="1">
              <a:latin typeface="Times New Roman" pitchFamily="18" charset="0"/>
            </a:endParaRPr>
          </a:p>
          <a:p>
            <a:pPr algn="r" eaLnBrk="1" hangingPunct="1">
              <a:lnSpc>
                <a:spcPct val="97000"/>
              </a:lnSpc>
              <a:spcBef>
                <a:spcPts val="63"/>
              </a:spcBef>
              <a:spcAft>
                <a:spcPts val="63"/>
              </a:spcAft>
              <a:buClrTx/>
              <a:buFontTx/>
              <a:buNone/>
            </a:pPr>
            <a:r>
              <a:rPr lang="en-US" sz="1100" i="1"/>
              <a:t>— Francisco Ruiz, Head of Compliance, Bancolombia</a:t>
            </a:r>
          </a:p>
        </p:txBody>
      </p:sp>
      <p:sp>
        <p:nvSpPr>
          <p:cNvPr id="13321" name="Rectangle 9"/>
          <p:cNvSpPr>
            <a:spLocks noChangeArrowheads="1"/>
          </p:cNvSpPr>
          <p:nvPr/>
        </p:nvSpPr>
        <p:spPr bwMode="auto">
          <a:xfrm>
            <a:off x="639763" y="6500813"/>
            <a:ext cx="4572000" cy="21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900" b="0">
                <a:solidFill>
                  <a:srgbClr val="3366FF"/>
                </a:solidFill>
                <a:latin typeface="Arial" charset="0"/>
                <a:ea typeface="ＭＳ Ｐゴシック" charset="0"/>
                <a:cs typeface="Adobe Ming Std L" charset="0"/>
              </a:rPr>
              <a:t>http://www.ibm.com/smarterplanet/us/en/banking_technology/examples/index.html</a:t>
            </a:r>
          </a:p>
        </p:txBody>
      </p:sp>
    </p:spTree>
    <p:extLst>
      <p:ext uri="{BB962C8B-B14F-4D97-AF65-F5344CB8AC3E}">
        <p14:creationId xmlns:p14="http://schemas.microsoft.com/office/powerpoint/2010/main" val="326645315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82563" y="628997"/>
            <a:ext cx="8961437" cy="6397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ru-RU" b="1" dirty="0" err="1" smtClean="0"/>
              <a:t>Референсная</a:t>
            </a:r>
            <a:r>
              <a:rPr lang="ru-RU" b="1" dirty="0" smtClean="0"/>
              <a:t> </a:t>
            </a:r>
            <a:r>
              <a:rPr lang="ru-RU" b="1" dirty="0"/>
              <a:t>модель </a:t>
            </a:r>
            <a:r>
              <a:rPr lang="en-US" b="1" dirty="0"/>
              <a:t>IBM Financial Crimes</a:t>
            </a:r>
            <a:r>
              <a:rPr lang="ru-RU" b="1" dirty="0"/>
              <a:t> </a:t>
            </a:r>
            <a:r>
              <a:rPr lang="en-US" b="1" dirty="0"/>
              <a:t>Architecture</a:t>
            </a:r>
            <a:endParaRPr lang="en-ZA" b="1" dirty="0"/>
          </a:p>
        </p:txBody>
      </p:sp>
      <p:sp>
        <p:nvSpPr>
          <p:cNvPr id="16387" name="Rectangle 130"/>
          <p:cNvSpPr>
            <a:spLocks noChangeArrowheads="1"/>
          </p:cNvSpPr>
          <p:nvPr/>
        </p:nvSpPr>
        <p:spPr bwMode="auto">
          <a:xfrm>
            <a:off x="58738" y="1196975"/>
            <a:ext cx="8991600" cy="5334000"/>
          </a:xfrm>
          <a:prstGeom prst="rect">
            <a:avLst/>
          </a:prstGeom>
          <a:noFill/>
          <a:ln w="12700" algn="ctr">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ClrTx/>
              <a:buFontTx/>
              <a:buNone/>
            </a:pPr>
            <a:endParaRPr lang="en-ZA" sz="1800"/>
          </a:p>
        </p:txBody>
      </p:sp>
      <p:sp>
        <p:nvSpPr>
          <p:cNvPr id="16388" name="AutoShape 92"/>
          <p:cNvSpPr>
            <a:spLocks noChangeArrowheads="1"/>
          </p:cNvSpPr>
          <p:nvPr/>
        </p:nvSpPr>
        <p:spPr bwMode="auto">
          <a:xfrm>
            <a:off x="198438" y="1846263"/>
            <a:ext cx="768350" cy="525462"/>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r>
              <a:rPr lang="en-US" sz="800"/>
              <a:t/>
            </a:r>
            <a:br>
              <a:rPr lang="en-US" sz="800"/>
            </a:br>
            <a:r>
              <a:rPr lang="en-US" sz="800"/>
              <a:t>Internal / External Scores</a:t>
            </a:r>
          </a:p>
        </p:txBody>
      </p:sp>
      <p:sp>
        <p:nvSpPr>
          <p:cNvPr id="16389" name="AutoShape 40"/>
          <p:cNvSpPr>
            <a:spLocks noChangeArrowheads="1"/>
          </p:cNvSpPr>
          <p:nvPr/>
        </p:nvSpPr>
        <p:spPr bwMode="auto">
          <a:xfrm>
            <a:off x="196850" y="5772150"/>
            <a:ext cx="768350" cy="536575"/>
          </a:xfrm>
          <a:prstGeom prst="flowChartMultidocument">
            <a:avLst/>
          </a:prstGeom>
          <a:solidFill>
            <a:srgbClr val="EAEAEA"/>
          </a:solidFill>
          <a:ln w="12700">
            <a:solidFill>
              <a:srgbClr val="969696"/>
            </a:solidFill>
            <a:miter lim="800000"/>
            <a:headEnd/>
            <a:tailEnd/>
          </a:ln>
        </p:spPr>
        <p:txBody>
          <a:bodyPr anchor="ctr"/>
          <a:lstStyle/>
          <a:p>
            <a:r>
              <a:rPr lang="en-US" sz="800"/>
              <a:t>Branch / Field Referrals</a:t>
            </a:r>
          </a:p>
        </p:txBody>
      </p:sp>
      <p:cxnSp>
        <p:nvCxnSpPr>
          <p:cNvPr id="16390" name="AutoShape 141"/>
          <p:cNvCxnSpPr>
            <a:cxnSpLocks noChangeShapeType="1"/>
          </p:cNvCxnSpPr>
          <p:nvPr/>
        </p:nvCxnSpPr>
        <p:spPr bwMode="auto">
          <a:xfrm>
            <a:off x="8707438" y="5422900"/>
            <a:ext cx="0" cy="22225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16391" name="AutoShape 25"/>
          <p:cNvSpPr>
            <a:spLocks noChangeArrowheads="1"/>
          </p:cNvSpPr>
          <p:nvPr/>
        </p:nvSpPr>
        <p:spPr bwMode="auto">
          <a:xfrm>
            <a:off x="179388" y="4789488"/>
            <a:ext cx="801687" cy="371475"/>
          </a:xfrm>
          <a:prstGeom prst="flowChartProcess">
            <a:avLst/>
          </a:prstGeom>
          <a:solidFill>
            <a:srgbClr val="EAEAEA"/>
          </a:solidFill>
          <a:ln w="6350" algn="ctr">
            <a:solidFill>
              <a:srgbClr val="969696"/>
            </a:solidFill>
            <a:miter lim="800000"/>
            <a:headEnd/>
            <a:tailEnd/>
          </a:ln>
        </p:spPr>
        <p:txBody>
          <a:bodyPr anchor="ctr"/>
          <a:lstStyle/>
          <a:p>
            <a:pPr>
              <a:buClrTx/>
            </a:pPr>
            <a:r>
              <a:rPr lang="en-US" sz="900"/>
              <a:t>Credit/Risk Systems</a:t>
            </a:r>
          </a:p>
        </p:txBody>
      </p:sp>
      <p:sp>
        <p:nvSpPr>
          <p:cNvPr id="16392" name="AutoShape 25"/>
          <p:cNvSpPr>
            <a:spLocks noChangeArrowheads="1"/>
          </p:cNvSpPr>
          <p:nvPr/>
        </p:nvSpPr>
        <p:spPr bwMode="auto">
          <a:xfrm>
            <a:off x="179388" y="4318000"/>
            <a:ext cx="801687" cy="371475"/>
          </a:xfrm>
          <a:prstGeom prst="flowChartProcess">
            <a:avLst/>
          </a:prstGeom>
          <a:solidFill>
            <a:srgbClr val="EAEAEA"/>
          </a:solidFill>
          <a:ln w="6350" algn="ctr">
            <a:solidFill>
              <a:srgbClr val="969696"/>
            </a:solidFill>
            <a:miter lim="800000"/>
            <a:headEnd/>
            <a:tailEnd/>
          </a:ln>
        </p:spPr>
        <p:txBody>
          <a:bodyPr anchor="ctr"/>
          <a:lstStyle/>
          <a:p>
            <a:pPr>
              <a:buClrTx/>
            </a:pPr>
            <a:r>
              <a:rPr lang="en-US" sz="900"/>
              <a:t>Account Applications</a:t>
            </a:r>
          </a:p>
        </p:txBody>
      </p:sp>
      <p:sp>
        <p:nvSpPr>
          <p:cNvPr id="16393" name="AutoShape 25"/>
          <p:cNvSpPr>
            <a:spLocks noChangeArrowheads="1"/>
          </p:cNvSpPr>
          <p:nvPr/>
        </p:nvSpPr>
        <p:spPr bwMode="auto">
          <a:xfrm>
            <a:off x="179388" y="5248275"/>
            <a:ext cx="801687" cy="369888"/>
          </a:xfrm>
          <a:prstGeom prst="flowChartProcess">
            <a:avLst/>
          </a:prstGeom>
          <a:solidFill>
            <a:srgbClr val="EAEAEA"/>
          </a:solidFill>
          <a:ln w="6350" algn="ctr">
            <a:solidFill>
              <a:srgbClr val="969696"/>
            </a:solidFill>
            <a:miter lim="800000"/>
            <a:headEnd/>
            <a:tailEnd/>
          </a:ln>
        </p:spPr>
        <p:txBody>
          <a:bodyPr anchor="ctr"/>
          <a:lstStyle/>
          <a:p>
            <a:pPr>
              <a:buClrTx/>
            </a:pPr>
            <a:r>
              <a:rPr lang="en-US" sz="900"/>
              <a:t>Operational Risk Systems</a:t>
            </a:r>
          </a:p>
        </p:txBody>
      </p:sp>
      <p:cxnSp>
        <p:nvCxnSpPr>
          <p:cNvPr id="16394" name="AutoShape 82"/>
          <p:cNvCxnSpPr>
            <a:cxnSpLocks noChangeShapeType="1"/>
          </p:cNvCxnSpPr>
          <p:nvPr/>
        </p:nvCxnSpPr>
        <p:spPr bwMode="auto">
          <a:xfrm>
            <a:off x="8035925" y="5154613"/>
            <a:ext cx="201613" cy="423862"/>
          </a:xfrm>
          <a:prstGeom prst="straightConnector1">
            <a:avLst/>
          </a:prstGeom>
          <a:noFill/>
          <a:ln w="12700">
            <a:solidFill>
              <a:srgbClr val="969696"/>
            </a:solidFill>
            <a:round/>
            <a:headEnd/>
            <a:tailEnd type="triangle" w="med" len="med"/>
          </a:ln>
          <a:extLst>
            <a:ext uri="{909E8E84-426E-40DD-AFC4-6F175D3DCCD1}">
              <a14:hiddenFill xmlns:a14="http://schemas.microsoft.com/office/drawing/2010/main">
                <a:noFill/>
              </a14:hiddenFill>
            </a:ext>
          </a:extLst>
        </p:spPr>
      </p:cxnSp>
      <p:cxnSp>
        <p:nvCxnSpPr>
          <p:cNvPr id="16395" name="AutoShape 16"/>
          <p:cNvCxnSpPr>
            <a:cxnSpLocks noChangeShapeType="1"/>
          </p:cNvCxnSpPr>
          <p:nvPr/>
        </p:nvCxnSpPr>
        <p:spPr bwMode="auto">
          <a:xfrm flipV="1">
            <a:off x="7934325" y="2300288"/>
            <a:ext cx="304800" cy="198437"/>
          </a:xfrm>
          <a:prstGeom prst="straightConnector1">
            <a:avLst/>
          </a:prstGeom>
          <a:noFill/>
          <a:ln w="12700">
            <a:solidFill>
              <a:srgbClr val="969696"/>
            </a:solidFill>
            <a:round/>
            <a:headEnd/>
            <a:tailEnd type="triangle" w="med" len="med"/>
          </a:ln>
          <a:extLst>
            <a:ext uri="{909E8E84-426E-40DD-AFC4-6F175D3DCCD1}">
              <a14:hiddenFill xmlns:a14="http://schemas.microsoft.com/office/drawing/2010/main">
                <a:noFill/>
              </a14:hiddenFill>
            </a:ext>
          </a:extLst>
        </p:spPr>
      </p:cxnSp>
      <p:cxnSp>
        <p:nvCxnSpPr>
          <p:cNvPr id="16396" name="AutoShape 79"/>
          <p:cNvCxnSpPr>
            <a:cxnSpLocks noChangeShapeType="1"/>
          </p:cNvCxnSpPr>
          <p:nvPr/>
        </p:nvCxnSpPr>
        <p:spPr bwMode="auto">
          <a:xfrm flipV="1">
            <a:off x="7916863" y="3128963"/>
            <a:ext cx="306387" cy="455612"/>
          </a:xfrm>
          <a:prstGeom prst="straightConnector1">
            <a:avLst/>
          </a:prstGeom>
          <a:noFill/>
          <a:ln w="12700">
            <a:solidFill>
              <a:srgbClr val="969696"/>
            </a:solidFill>
            <a:round/>
            <a:headEnd/>
            <a:tailEnd type="triangle" w="med" len="med"/>
          </a:ln>
          <a:extLst>
            <a:ext uri="{909E8E84-426E-40DD-AFC4-6F175D3DCCD1}">
              <a14:hiddenFill xmlns:a14="http://schemas.microsoft.com/office/drawing/2010/main">
                <a:noFill/>
              </a14:hiddenFill>
            </a:ext>
          </a:extLst>
        </p:spPr>
      </p:cxnSp>
      <p:cxnSp>
        <p:nvCxnSpPr>
          <p:cNvPr id="16397" name="AutoShape 80"/>
          <p:cNvCxnSpPr>
            <a:cxnSpLocks noChangeShapeType="1"/>
          </p:cNvCxnSpPr>
          <p:nvPr/>
        </p:nvCxnSpPr>
        <p:spPr bwMode="auto">
          <a:xfrm flipV="1">
            <a:off x="7916863" y="3930650"/>
            <a:ext cx="306387" cy="331788"/>
          </a:xfrm>
          <a:prstGeom prst="straightConnector1">
            <a:avLst/>
          </a:prstGeom>
          <a:noFill/>
          <a:ln w="12700">
            <a:solidFill>
              <a:srgbClr val="969696"/>
            </a:solidFill>
            <a:round/>
            <a:headEnd/>
            <a:tailEnd type="triangle" w="med" len="med"/>
          </a:ln>
          <a:extLst>
            <a:ext uri="{909E8E84-426E-40DD-AFC4-6F175D3DCCD1}">
              <a14:hiddenFill xmlns:a14="http://schemas.microsoft.com/office/drawing/2010/main">
                <a:noFill/>
              </a14:hiddenFill>
            </a:ext>
          </a:extLst>
        </p:spPr>
      </p:cxnSp>
      <p:cxnSp>
        <p:nvCxnSpPr>
          <p:cNvPr id="16398" name="AutoShape 82"/>
          <p:cNvCxnSpPr>
            <a:cxnSpLocks noChangeShapeType="1"/>
          </p:cNvCxnSpPr>
          <p:nvPr/>
        </p:nvCxnSpPr>
        <p:spPr bwMode="auto">
          <a:xfrm>
            <a:off x="8021638" y="4308475"/>
            <a:ext cx="201612" cy="423863"/>
          </a:xfrm>
          <a:prstGeom prst="straightConnector1">
            <a:avLst/>
          </a:prstGeom>
          <a:noFill/>
          <a:ln w="12700">
            <a:solidFill>
              <a:srgbClr val="969696"/>
            </a:solidFill>
            <a:round/>
            <a:headEnd/>
            <a:tailEnd type="triangle" w="med" len="med"/>
          </a:ln>
          <a:extLst>
            <a:ext uri="{909E8E84-426E-40DD-AFC4-6F175D3DCCD1}">
              <a14:hiddenFill xmlns:a14="http://schemas.microsoft.com/office/drawing/2010/main">
                <a:noFill/>
              </a14:hiddenFill>
            </a:ext>
          </a:extLst>
        </p:spPr>
      </p:cxnSp>
      <p:cxnSp>
        <p:nvCxnSpPr>
          <p:cNvPr id="16399" name="AutoShape 10"/>
          <p:cNvCxnSpPr>
            <a:cxnSpLocks noChangeShapeType="1"/>
            <a:stCxn id="271" idx="3"/>
          </p:cNvCxnSpPr>
          <p:nvPr/>
        </p:nvCxnSpPr>
        <p:spPr bwMode="auto">
          <a:xfrm>
            <a:off x="5137150" y="3300413"/>
            <a:ext cx="576263" cy="476250"/>
          </a:xfrm>
          <a:prstGeom prst="bentConnector3">
            <a:avLst>
              <a:gd name="adj1" fmla="val 49861"/>
            </a:avLst>
          </a:prstGeom>
          <a:noFill/>
          <a:ln w="12700">
            <a:solidFill>
              <a:srgbClr val="969696"/>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6400" name="AutoShape 12"/>
          <p:cNvCxnSpPr>
            <a:cxnSpLocks noChangeShapeType="1"/>
          </p:cNvCxnSpPr>
          <p:nvPr/>
        </p:nvCxnSpPr>
        <p:spPr bwMode="auto">
          <a:xfrm flipV="1">
            <a:off x="5135563" y="5467350"/>
            <a:ext cx="581025" cy="266700"/>
          </a:xfrm>
          <a:prstGeom prst="bentConnector3">
            <a:avLst>
              <a:gd name="adj1" fmla="val 50000"/>
            </a:avLst>
          </a:prstGeom>
          <a:noFill/>
          <a:ln w="12700">
            <a:solidFill>
              <a:srgbClr val="969696"/>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6401" name="Rectangle 19"/>
          <p:cNvSpPr>
            <a:spLocks noChangeArrowheads="1"/>
          </p:cNvSpPr>
          <p:nvPr/>
        </p:nvSpPr>
        <p:spPr bwMode="auto">
          <a:xfrm>
            <a:off x="1530350" y="3343275"/>
            <a:ext cx="212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p>
            <a:pPr>
              <a:buClrTx/>
              <a:buFontTx/>
              <a:buNone/>
            </a:pPr>
            <a:endParaRPr lang="en-ZA" sz="1800"/>
          </a:p>
        </p:txBody>
      </p:sp>
      <p:cxnSp>
        <p:nvCxnSpPr>
          <p:cNvPr id="16402" name="AutoShape 41"/>
          <p:cNvCxnSpPr>
            <a:cxnSpLocks noChangeShapeType="1"/>
          </p:cNvCxnSpPr>
          <p:nvPr/>
        </p:nvCxnSpPr>
        <p:spPr bwMode="auto">
          <a:xfrm flipV="1">
            <a:off x="5135563" y="4113213"/>
            <a:ext cx="577850" cy="403225"/>
          </a:xfrm>
          <a:prstGeom prst="bentConnector3">
            <a:avLst>
              <a:gd name="adj1" fmla="val 50000"/>
            </a:avLst>
          </a:prstGeom>
          <a:noFill/>
          <a:ln w="12700">
            <a:solidFill>
              <a:srgbClr val="969696"/>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75" name="AutoShape 44"/>
          <p:cNvSpPr>
            <a:spLocks noChangeArrowheads="1"/>
          </p:cNvSpPr>
          <p:nvPr/>
        </p:nvSpPr>
        <p:spPr bwMode="auto">
          <a:xfrm rot="16200000">
            <a:off x="-1011237" y="3732213"/>
            <a:ext cx="4741862" cy="341312"/>
          </a:xfrm>
          <a:prstGeom prst="roundRect">
            <a:avLst>
              <a:gd name="adj" fmla="val 0"/>
            </a:avLst>
          </a:prstGeom>
          <a:solidFill>
            <a:schemeClr val="accent1">
              <a:lumMod val="40000"/>
              <a:lumOff val="60000"/>
            </a:schemeClr>
          </a:solidFill>
          <a:ln w="12700" algn="ctr">
            <a:solidFill>
              <a:srgbClr val="000099"/>
            </a:solidFill>
            <a:round/>
            <a:headEnd/>
            <a:tailEnd/>
          </a:ln>
          <a:effectLst/>
        </p:spPr>
        <p:txBody>
          <a:bodyPr wrap="none"/>
          <a:lstStyle/>
          <a:p>
            <a:pPr>
              <a:defRPr/>
            </a:pPr>
            <a:r>
              <a:rPr lang="en-US" sz="1400"/>
              <a:t> Data Integration &amp;  Framework Technologies</a:t>
            </a:r>
          </a:p>
        </p:txBody>
      </p:sp>
      <p:sp>
        <p:nvSpPr>
          <p:cNvPr id="16404" name="AutoShape 77"/>
          <p:cNvSpPr>
            <a:spLocks noChangeArrowheads="1"/>
          </p:cNvSpPr>
          <p:nvPr/>
        </p:nvSpPr>
        <p:spPr bwMode="auto">
          <a:xfrm>
            <a:off x="8223250" y="2813050"/>
            <a:ext cx="792163" cy="649288"/>
          </a:xfrm>
          <a:prstGeom prst="homePlate">
            <a:avLst>
              <a:gd name="adj" fmla="val 18843"/>
            </a:avLst>
          </a:prstGeom>
          <a:solidFill>
            <a:srgbClr val="EAEAEA"/>
          </a:solidFill>
          <a:ln w="6350" algn="ctr">
            <a:solidFill>
              <a:schemeClr val="bg2"/>
            </a:solidFill>
            <a:round/>
            <a:headEnd/>
            <a:tailEnd/>
          </a:ln>
        </p:spPr>
        <p:txBody>
          <a:bodyPr anchor="ctr"/>
          <a:lstStyle/>
          <a:p>
            <a:pPr>
              <a:buClrTx/>
            </a:pPr>
            <a:r>
              <a:rPr lang="en-US" sz="800"/>
              <a:t>Corporate Security / Audit Process</a:t>
            </a:r>
          </a:p>
        </p:txBody>
      </p:sp>
      <p:sp>
        <p:nvSpPr>
          <p:cNvPr id="16405" name="AutoShape 78"/>
          <p:cNvSpPr>
            <a:spLocks noChangeArrowheads="1"/>
          </p:cNvSpPr>
          <p:nvPr/>
        </p:nvSpPr>
        <p:spPr bwMode="auto">
          <a:xfrm>
            <a:off x="8223250" y="3614738"/>
            <a:ext cx="792163" cy="649287"/>
          </a:xfrm>
          <a:prstGeom prst="homePlate">
            <a:avLst>
              <a:gd name="adj" fmla="val 20362"/>
            </a:avLst>
          </a:prstGeom>
          <a:solidFill>
            <a:srgbClr val="EAEAEA"/>
          </a:solidFill>
          <a:ln w="6350" algn="ctr">
            <a:solidFill>
              <a:schemeClr val="bg2"/>
            </a:solidFill>
            <a:round/>
            <a:headEnd/>
            <a:tailEnd/>
          </a:ln>
        </p:spPr>
        <p:txBody>
          <a:bodyPr anchor="ctr"/>
          <a:lstStyle/>
          <a:p>
            <a:pPr>
              <a:buClrTx/>
            </a:pPr>
            <a:r>
              <a:rPr lang="en-US" sz="800"/>
              <a:t>Product System Process</a:t>
            </a:r>
          </a:p>
        </p:txBody>
      </p:sp>
      <p:sp>
        <p:nvSpPr>
          <p:cNvPr id="16406" name="AutoShape 81"/>
          <p:cNvSpPr>
            <a:spLocks noChangeArrowheads="1"/>
          </p:cNvSpPr>
          <p:nvPr/>
        </p:nvSpPr>
        <p:spPr bwMode="auto">
          <a:xfrm>
            <a:off x="8223250" y="4419600"/>
            <a:ext cx="792163" cy="649288"/>
          </a:xfrm>
          <a:prstGeom prst="homePlate">
            <a:avLst>
              <a:gd name="adj" fmla="val 21803"/>
            </a:avLst>
          </a:prstGeom>
          <a:solidFill>
            <a:srgbClr val="EAEAEA"/>
          </a:solidFill>
          <a:ln w="6350" algn="ctr">
            <a:solidFill>
              <a:schemeClr val="bg2"/>
            </a:solidFill>
            <a:round/>
            <a:headEnd/>
            <a:tailEnd/>
          </a:ln>
        </p:spPr>
        <p:txBody>
          <a:bodyPr lIns="36000" rIns="36000" anchor="ctr"/>
          <a:lstStyle/>
          <a:p>
            <a:pPr>
              <a:buClrTx/>
            </a:pPr>
            <a:r>
              <a:rPr lang="en-US" sz="800"/>
              <a:t>Compliance Processes</a:t>
            </a:r>
          </a:p>
        </p:txBody>
      </p:sp>
      <p:sp>
        <p:nvSpPr>
          <p:cNvPr id="16407" name="AutoShape 152"/>
          <p:cNvSpPr>
            <a:spLocks noChangeArrowheads="1"/>
          </p:cNvSpPr>
          <p:nvPr/>
        </p:nvSpPr>
        <p:spPr bwMode="auto">
          <a:xfrm>
            <a:off x="8239125" y="1990725"/>
            <a:ext cx="792163" cy="649288"/>
          </a:xfrm>
          <a:prstGeom prst="homePlate">
            <a:avLst>
              <a:gd name="adj" fmla="val 20362"/>
            </a:avLst>
          </a:prstGeom>
          <a:solidFill>
            <a:srgbClr val="EAEAEA"/>
          </a:solidFill>
          <a:ln w="6350" algn="ctr">
            <a:solidFill>
              <a:schemeClr val="bg2"/>
            </a:solidFill>
            <a:round/>
            <a:headEnd/>
            <a:tailEnd/>
          </a:ln>
        </p:spPr>
        <p:txBody>
          <a:bodyPr anchor="ctr"/>
          <a:lstStyle/>
          <a:p>
            <a:pPr>
              <a:buClrTx/>
              <a:buFontTx/>
              <a:buNone/>
            </a:pPr>
            <a:r>
              <a:rPr lang="en-US" sz="800"/>
              <a:t>Remediat-ion / Recovery Process</a:t>
            </a:r>
          </a:p>
        </p:txBody>
      </p:sp>
      <p:sp>
        <p:nvSpPr>
          <p:cNvPr id="16408" name="AutoShape 83"/>
          <p:cNvSpPr>
            <a:spLocks noChangeArrowheads="1"/>
          </p:cNvSpPr>
          <p:nvPr/>
        </p:nvSpPr>
        <p:spPr bwMode="auto">
          <a:xfrm>
            <a:off x="6837363" y="1531938"/>
            <a:ext cx="1263650" cy="4776787"/>
          </a:xfrm>
          <a:prstGeom prst="roundRect">
            <a:avLst>
              <a:gd name="adj" fmla="val 11394"/>
            </a:avLst>
          </a:prstGeom>
          <a:solidFill>
            <a:schemeClr val="accent1"/>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p>
            <a:endParaRPr lang="en-US" sz="1400"/>
          </a:p>
          <a:p>
            <a:r>
              <a:rPr lang="en-US"/>
              <a:t>Integrated Alert &amp; Case Management Platform</a:t>
            </a:r>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p:txBody>
      </p:sp>
      <p:sp>
        <p:nvSpPr>
          <p:cNvPr id="16409" name="AutoShape 83"/>
          <p:cNvSpPr>
            <a:spLocks noChangeArrowheads="1"/>
          </p:cNvSpPr>
          <p:nvPr/>
        </p:nvSpPr>
        <p:spPr bwMode="auto">
          <a:xfrm>
            <a:off x="5727700" y="1531938"/>
            <a:ext cx="919163" cy="4776787"/>
          </a:xfrm>
          <a:prstGeom prst="roundRect">
            <a:avLst>
              <a:gd name="adj" fmla="val 11394"/>
            </a:avLst>
          </a:prstGeom>
          <a:solidFill>
            <a:schemeClr val="accent1"/>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p>
            <a:endParaRPr lang="en-US" sz="1400"/>
          </a:p>
          <a:p>
            <a:r>
              <a:rPr lang="en-US" sz="1400"/>
              <a:t>Cross Enterprise Analytics</a:t>
            </a:r>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p:txBody>
      </p:sp>
      <p:sp>
        <p:nvSpPr>
          <p:cNvPr id="16410" name="AutoShape 152"/>
          <p:cNvSpPr>
            <a:spLocks noChangeArrowheads="1"/>
          </p:cNvSpPr>
          <p:nvPr/>
        </p:nvSpPr>
        <p:spPr bwMode="auto">
          <a:xfrm>
            <a:off x="8243888" y="5259388"/>
            <a:ext cx="792162" cy="649287"/>
          </a:xfrm>
          <a:prstGeom prst="homePlate">
            <a:avLst>
              <a:gd name="adj" fmla="val 20362"/>
            </a:avLst>
          </a:prstGeom>
          <a:solidFill>
            <a:srgbClr val="EAEAEA"/>
          </a:solidFill>
          <a:ln w="6350" algn="ctr">
            <a:solidFill>
              <a:schemeClr val="bg2"/>
            </a:solidFill>
            <a:round/>
            <a:headEnd/>
            <a:tailEnd/>
          </a:ln>
        </p:spPr>
        <p:txBody>
          <a:bodyPr anchor="ctr"/>
          <a:lstStyle/>
          <a:p>
            <a:pPr>
              <a:buClrTx/>
              <a:buFontTx/>
              <a:buNone/>
            </a:pPr>
            <a:r>
              <a:rPr lang="en-US" sz="800"/>
              <a:t>Op. Risk Process</a:t>
            </a:r>
          </a:p>
        </p:txBody>
      </p:sp>
      <p:cxnSp>
        <p:nvCxnSpPr>
          <p:cNvPr id="16411" name="AutoShape 72"/>
          <p:cNvCxnSpPr>
            <a:cxnSpLocks noChangeShapeType="1"/>
          </p:cNvCxnSpPr>
          <p:nvPr/>
        </p:nvCxnSpPr>
        <p:spPr bwMode="auto">
          <a:xfrm>
            <a:off x="973138" y="203041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12" name="AutoShape 10"/>
          <p:cNvCxnSpPr>
            <a:cxnSpLocks noChangeShapeType="1"/>
            <a:stCxn id="16409" idx="3"/>
            <a:endCxn id="16408" idx="1"/>
          </p:cNvCxnSpPr>
          <p:nvPr/>
        </p:nvCxnSpPr>
        <p:spPr bwMode="auto">
          <a:xfrm>
            <a:off x="6646863" y="3921125"/>
            <a:ext cx="1905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13" name="AutoShape 10"/>
          <p:cNvCxnSpPr>
            <a:cxnSpLocks noChangeShapeType="1"/>
          </p:cNvCxnSpPr>
          <p:nvPr/>
        </p:nvCxnSpPr>
        <p:spPr bwMode="auto">
          <a:xfrm>
            <a:off x="5135563" y="2085975"/>
            <a:ext cx="577850" cy="463550"/>
          </a:xfrm>
          <a:prstGeom prst="bentConnector3">
            <a:avLst>
              <a:gd name="adj1" fmla="val 50000"/>
            </a:avLst>
          </a:prstGeom>
          <a:noFill/>
          <a:ln w="12700">
            <a:solidFill>
              <a:srgbClr val="969696"/>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6414" name="AutoShape 72"/>
          <p:cNvCxnSpPr>
            <a:cxnSpLocks noChangeShapeType="1"/>
          </p:cNvCxnSpPr>
          <p:nvPr/>
        </p:nvCxnSpPr>
        <p:spPr bwMode="auto">
          <a:xfrm>
            <a:off x="973138" y="294481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15" name="AutoShape 72"/>
          <p:cNvCxnSpPr>
            <a:cxnSpLocks noChangeShapeType="1"/>
          </p:cNvCxnSpPr>
          <p:nvPr/>
        </p:nvCxnSpPr>
        <p:spPr bwMode="auto">
          <a:xfrm>
            <a:off x="971550" y="3803650"/>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16" name="AutoShape 72"/>
          <p:cNvCxnSpPr>
            <a:cxnSpLocks noChangeShapeType="1"/>
          </p:cNvCxnSpPr>
          <p:nvPr/>
        </p:nvCxnSpPr>
        <p:spPr bwMode="auto">
          <a:xfrm>
            <a:off x="973138" y="450691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17" name="AutoShape 72"/>
          <p:cNvCxnSpPr>
            <a:cxnSpLocks noChangeShapeType="1"/>
          </p:cNvCxnSpPr>
          <p:nvPr/>
        </p:nvCxnSpPr>
        <p:spPr bwMode="auto">
          <a:xfrm>
            <a:off x="973138" y="498316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16418" name="AutoShape 92"/>
          <p:cNvSpPr>
            <a:spLocks noChangeArrowheads="1"/>
          </p:cNvSpPr>
          <p:nvPr/>
        </p:nvSpPr>
        <p:spPr bwMode="auto">
          <a:xfrm>
            <a:off x="198438" y="2795588"/>
            <a:ext cx="768350" cy="471487"/>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endParaRPr lang="ru-RU" sz="800"/>
          </a:p>
        </p:txBody>
      </p:sp>
      <p:sp>
        <p:nvSpPr>
          <p:cNvPr id="16419" name="AutoShape 104"/>
          <p:cNvSpPr>
            <a:spLocks noChangeArrowheads="1"/>
          </p:cNvSpPr>
          <p:nvPr/>
        </p:nvSpPr>
        <p:spPr bwMode="auto">
          <a:xfrm>
            <a:off x="196850" y="2557463"/>
            <a:ext cx="769938" cy="377825"/>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endParaRPr lang="ru-RU" sz="800"/>
          </a:p>
        </p:txBody>
      </p:sp>
      <p:sp>
        <p:nvSpPr>
          <p:cNvPr id="834598" name="Rectangle 38"/>
          <p:cNvSpPr>
            <a:spLocks noChangeArrowheads="1"/>
          </p:cNvSpPr>
          <p:nvPr/>
        </p:nvSpPr>
        <p:spPr bwMode="auto">
          <a:xfrm>
            <a:off x="123825" y="2649538"/>
            <a:ext cx="896938" cy="3111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buClrTx/>
              <a:defRPr/>
            </a:pPr>
            <a:r>
              <a:rPr lang="en-US" sz="900"/>
              <a:t>Transaction Channels</a:t>
            </a:r>
          </a:p>
        </p:txBody>
      </p:sp>
      <p:sp>
        <p:nvSpPr>
          <p:cNvPr id="16421" name="AutoShape 92"/>
          <p:cNvSpPr>
            <a:spLocks noChangeArrowheads="1"/>
          </p:cNvSpPr>
          <p:nvPr/>
        </p:nvSpPr>
        <p:spPr bwMode="auto">
          <a:xfrm>
            <a:off x="198438" y="3659188"/>
            <a:ext cx="768350" cy="490537"/>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endParaRPr lang="ru-RU" sz="800"/>
          </a:p>
        </p:txBody>
      </p:sp>
      <p:sp>
        <p:nvSpPr>
          <p:cNvPr id="16422" name="AutoShape 104"/>
          <p:cNvSpPr>
            <a:spLocks noChangeArrowheads="1"/>
          </p:cNvSpPr>
          <p:nvPr/>
        </p:nvSpPr>
        <p:spPr bwMode="auto">
          <a:xfrm>
            <a:off x="196850" y="3422650"/>
            <a:ext cx="769938" cy="392113"/>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endParaRPr lang="ru-RU" sz="800"/>
          </a:p>
        </p:txBody>
      </p:sp>
      <p:sp>
        <p:nvSpPr>
          <p:cNvPr id="834601" name="Rectangle 41"/>
          <p:cNvSpPr>
            <a:spLocks noChangeArrowheads="1"/>
          </p:cNvSpPr>
          <p:nvPr/>
        </p:nvSpPr>
        <p:spPr bwMode="auto">
          <a:xfrm>
            <a:off x="123825" y="3522663"/>
            <a:ext cx="896938" cy="3111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buClrTx/>
              <a:defRPr/>
            </a:pPr>
            <a:r>
              <a:rPr lang="en-US" sz="900"/>
              <a:t>Customers and Accounts</a:t>
            </a:r>
          </a:p>
        </p:txBody>
      </p:sp>
      <p:cxnSp>
        <p:nvCxnSpPr>
          <p:cNvPr id="16424" name="AutoShape 72"/>
          <p:cNvCxnSpPr>
            <a:cxnSpLocks noChangeShapeType="1"/>
          </p:cNvCxnSpPr>
          <p:nvPr/>
        </p:nvCxnSpPr>
        <p:spPr bwMode="auto">
          <a:xfrm>
            <a:off x="971550" y="5400675"/>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25" name="AutoShape 72"/>
          <p:cNvCxnSpPr>
            <a:cxnSpLocks noChangeShapeType="1"/>
          </p:cNvCxnSpPr>
          <p:nvPr/>
        </p:nvCxnSpPr>
        <p:spPr bwMode="auto">
          <a:xfrm>
            <a:off x="971550" y="5926138"/>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16426" name="AutoShape 13"/>
          <p:cNvSpPr>
            <a:spLocks noChangeArrowheads="1"/>
          </p:cNvSpPr>
          <p:nvPr/>
        </p:nvSpPr>
        <p:spPr bwMode="auto">
          <a:xfrm>
            <a:off x="5254625" y="5551488"/>
            <a:ext cx="396875" cy="420687"/>
          </a:xfrm>
          <a:prstGeom prst="flowChartMultidocument">
            <a:avLst/>
          </a:prstGeom>
          <a:solidFill>
            <a:schemeClr val="bg1"/>
          </a:solidFill>
          <a:ln w="12700">
            <a:solidFill>
              <a:schemeClr val="accent1"/>
            </a:solidFill>
            <a:miter lim="800000"/>
            <a:headEnd/>
            <a:tailEnd/>
          </a:ln>
        </p:spPr>
        <p:txBody>
          <a:bodyPr wrap="none" anchor="ctr"/>
          <a:lstStyle/>
          <a:p>
            <a:r>
              <a:rPr lang="en-US" sz="700"/>
              <a:t>Events</a:t>
            </a:r>
          </a:p>
        </p:txBody>
      </p:sp>
      <p:sp>
        <p:nvSpPr>
          <p:cNvPr id="16427" name="AutoShape 14"/>
          <p:cNvSpPr>
            <a:spLocks noChangeArrowheads="1"/>
          </p:cNvSpPr>
          <p:nvPr/>
        </p:nvSpPr>
        <p:spPr bwMode="auto">
          <a:xfrm>
            <a:off x="5243513" y="3270250"/>
            <a:ext cx="395287" cy="422275"/>
          </a:xfrm>
          <a:prstGeom prst="flowChartMultidocument">
            <a:avLst/>
          </a:prstGeom>
          <a:solidFill>
            <a:schemeClr val="bg1"/>
          </a:solidFill>
          <a:ln w="12700">
            <a:solidFill>
              <a:schemeClr val="accent1"/>
            </a:solidFill>
            <a:miter lim="800000"/>
            <a:headEnd/>
            <a:tailEnd/>
          </a:ln>
        </p:spPr>
        <p:txBody>
          <a:bodyPr wrap="none" anchor="ctr"/>
          <a:lstStyle/>
          <a:p>
            <a:r>
              <a:rPr lang="en-US" sz="700"/>
              <a:t>Events</a:t>
            </a:r>
          </a:p>
        </p:txBody>
      </p:sp>
      <p:sp>
        <p:nvSpPr>
          <p:cNvPr id="16428" name="AutoShape 42"/>
          <p:cNvSpPr>
            <a:spLocks noChangeArrowheads="1"/>
          </p:cNvSpPr>
          <p:nvPr/>
        </p:nvSpPr>
        <p:spPr bwMode="auto">
          <a:xfrm>
            <a:off x="5219700" y="4027488"/>
            <a:ext cx="395288" cy="420687"/>
          </a:xfrm>
          <a:prstGeom prst="flowChartMultidocument">
            <a:avLst/>
          </a:prstGeom>
          <a:solidFill>
            <a:schemeClr val="bg1"/>
          </a:solidFill>
          <a:ln w="12700">
            <a:solidFill>
              <a:schemeClr val="accent1"/>
            </a:solidFill>
            <a:miter lim="800000"/>
            <a:headEnd/>
            <a:tailEnd/>
          </a:ln>
        </p:spPr>
        <p:txBody>
          <a:bodyPr wrap="none" anchor="ctr"/>
          <a:lstStyle/>
          <a:p>
            <a:r>
              <a:rPr lang="en-US" sz="700"/>
              <a:t>Events</a:t>
            </a:r>
          </a:p>
        </p:txBody>
      </p:sp>
      <p:sp>
        <p:nvSpPr>
          <p:cNvPr id="16429" name="AutoShape 14"/>
          <p:cNvSpPr>
            <a:spLocks noChangeArrowheads="1"/>
          </p:cNvSpPr>
          <p:nvPr/>
        </p:nvSpPr>
        <p:spPr bwMode="auto">
          <a:xfrm>
            <a:off x="5243513" y="2011363"/>
            <a:ext cx="395287" cy="422275"/>
          </a:xfrm>
          <a:prstGeom prst="flowChartMultidocument">
            <a:avLst/>
          </a:prstGeom>
          <a:solidFill>
            <a:schemeClr val="bg1"/>
          </a:solidFill>
          <a:ln w="12700">
            <a:solidFill>
              <a:schemeClr val="accent1"/>
            </a:solidFill>
            <a:miter lim="800000"/>
            <a:headEnd/>
            <a:tailEnd/>
          </a:ln>
        </p:spPr>
        <p:txBody>
          <a:bodyPr wrap="none" anchor="ctr"/>
          <a:lstStyle/>
          <a:p>
            <a:r>
              <a:rPr lang="en-US" sz="700"/>
              <a:t>Events</a:t>
            </a:r>
          </a:p>
        </p:txBody>
      </p:sp>
      <p:cxnSp>
        <p:nvCxnSpPr>
          <p:cNvPr id="16430" name="AutoShape 72"/>
          <p:cNvCxnSpPr>
            <a:cxnSpLocks noChangeShapeType="1"/>
          </p:cNvCxnSpPr>
          <p:nvPr/>
        </p:nvCxnSpPr>
        <p:spPr bwMode="auto">
          <a:xfrm>
            <a:off x="1530350" y="203676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31" name="AutoShape 72"/>
          <p:cNvCxnSpPr>
            <a:cxnSpLocks noChangeShapeType="1"/>
          </p:cNvCxnSpPr>
          <p:nvPr/>
        </p:nvCxnSpPr>
        <p:spPr bwMode="auto">
          <a:xfrm>
            <a:off x="1530350" y="4530725"/>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32" name="AutoShape 72"/>
          <p:cNvCxnSpPr>
            <a:cxnSpLocks noChangeShapeType="1"/>
          </p:cNvCxnSpPr>
          <p:nvPr/>
        </p:nvCxnSpPr>
        <p:spPr bwMode="auto">
          <a:xfrm>
            <a:off x="1530350" y="5756275"/>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33" name="AutoShape 72"/>
          <p:cNvCxnSpPr>
            <a:cxnSpLocks noChangeShapeType="1"/>
          </p:cNvCxnSpPr>
          <p:nvPr/>
        </p:nvCxnSpPr>
        <p:spPr bwMode="auto">
          <a:xfrm>
            <a:off x="1530350" y="3306763"/>
            <a:ext cx="215900" cy="0"/>
          </a:xfrm>
          <a:prstGeom prst="straightConnector1">
            <a:avLst/>
          </a:prstGeom>
          <a:noFill/>
          <a:ln w="12700">
            <a:solidFill>
              <a:srgbClr val="969696"/>
            </a:solidFill>
            <a:round/>
            <a:headEnd type="triangle" w="med" len="med"/>
            <a:tailEnd type="triangle" w="med" len="med"/>
          </a:ln>
          <a:extLst>
            <a:ext uri="{909E8E84-426E-40DD-AFC4-6F175D3DCCD1}">
              <a14:hiddenFill xmlns:a14="http://schemas.microsoft.com/office/drawing/2010/main">
                <a:noFill/>
              </a14:hiddenFill>
            </a:ext>
          </a:extLst>
        </p:spPr>
      </p:cxnSp>
      <p:sp>
        <p:nvSpPr>
          <p:cNvPr id="16434" name="AutoShape 86"/>
          <p:cNvSpPr>
            <a:spLocks noChangeArrowheads="1"/>
          </p:cNvSpPr>
          <p:nvPr/>
        </p:nvSpPr>
        <p:spPr bwMode="auto">
          <a:xfrm>
            <a:off x="5811838" y="4122738"/>
            <a:ext cx="720725" cy="623887"/>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Mass Compro-mise</a:t>
            </a:r>
            <a:endParaRPr lang="en-US" sz="1100"/>
          </a:p>
        </p:txBody>
      </p:sp>
      <p:sp>
        <p:nvSpPr>
          <p:cNvPr id="16435" name="AutoShape 86"/>
          <p:cNvSpPr>
            <a:spLocks noChangeArrowheads="1"/>
          </p:cNvSpPr>
          <p:nvPr/>
        </p:nvSpPr>
        <p:spPr bwMode="auto">
          <a:xfrm>
            <a:off x="5810250" y="3379788"/>
            <a:ext cx="720725" cy="666750"/>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Cross Channel/ Product Analytics</a:t>
            </a:r>
            <a:endParaRPr lang="en-US" sz="1100"/>
          </a:p>
        </p:txBody>
      </p:sp>
      <p:sp>
        <p:nvSpPr>
          <p:cNvPr id="16436" name="AutoShape 86"/>
          <p:cNvSpPr>
            <a:spLocks noChangeArrowheads="1"/>
          </p:cNvSpPr>
          <p:nvPr/>
        </p:nvSpPr>
        <p:spPr bwMode="auto">
          <a:xfrm>
            <a:off x="5807075" y="4843463"/>
            <a:ext cx="720725" cy="623887"/>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Entity Resolution</a:t>
            </a:r>
            <a:endParaRPr lang="en-US" sz="1100"/>
          </a:p>
        </p:txBody>
      </p:sp>
      <p:sp>
        <p:nvSpPr>
          <p:cNvPr id="16437" name="AutoShape 86"/>
          <p:cNvSpPr>
            <a:spLocks noChangeArrowheads="1"/>
          </p:cNvSpPr>
          <p:nvPr/>
        </p:nvSpPr>
        <p:spPr bwMode="auto">
          <a:xfrm>
            <a:off x="5810250" y="2693988"/>
            <a:ext cx="720725" cy="61277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Alert Rollup</a:t>
            </a:r>
            <a:endParaRPr lang="en-US" sz="1100"/>
          </a:p>
        </p:txBody>
      </p:sp>
      <p:sp>
        <p:nvSpPr>
          <p:cNvPr id="16438" name="AutoShape 86"/>
          <p:cNvSpPr>
            <a:spLocks noChangeArrowheads="1"/>
          </p:cNvSpPr>
          <p:nvPr/>
        </p:nvSpPr>
        <p:spPr bwMode="auto">
          <a:xfrm>
            <a:off x="7019925" y="4121150"/>
            <a:ext cx="865188" cy="623888"/>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endParaRPr lang="en-US" sz="900"/>
          </a:p>
          <a:p>
            <a:pPr>
              <a:lnSpc>
                <a:spcPct val="80000"/>
              </a:lnSpc>
              <a:buClrTx/>
            </a:pPr>
            <a:r>
              <a:rPr lang="en-US" sz="900"/>
              <a:t>Link Analysis / Data Visualization</a:t>
            </a:r>
          </a:p>
          <a:p>
            <a:pPr>
              <a:lnSpc>
                <a:spcPct val="80000"/>
              </a:lnSpc>
              <a:buClrTx/>
            </a:pPr>
            <a:endParaRPr lang="en-US" sz="1100"/>
          </a:p>
        </p:txBody>
      </p:sp>
      <p:sp>
        <p:nvSpPr>
          <p:cNvPr id="16439" name="AutoShape 86"/>
          <p:cNvSpPr>
            <a:spLocks noChangeArrowheads="1"/>
          </p:cNvSpPr>
          <p:nvPr/>
        </p:nvSpPr>
        <p:spPr bwMode="auto">
          <a:xfrm>
            <a:off x="7018338" y="3378200"/>
            <a:ext cx="865187" cy="666750"/>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Workflow</a:t>
            </a:r>
            <a:endParaRPr lang="en-US" sz="1100"/>
          </a:p>
        </p:txBody>
      </p:sp>
      <p:sp>
        <p:nvSpPr>
          <p:cNvPr id="16440" name="AutoShape 86"/>
          <p:cNvSpPr>
            <a:spLocks noChangeArrowheads="1"/>
          </p:cNvSpPr>
          <p:nvPr/>
        </p:nvSpPr>
        <p:spPr bwMode="auto">
          <a:xfrm>
            <a:off x="7015163" y="4841875"/>
            <a:ext cx="865187" cy="623888"/>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Metrics, Reporting, Dashboards</a:t>
            </a:r>
            <a:endParaRPr lang="en-US" sz="1100"/>
          </a:p>
        </p:txBody>
      </p:sp>
      <p:sp>
        <p:nvSpPr>
          <p:cNvPr id="16441" name="AutoShape 86"/>
          <p:cNvSpPr>
            <a:spLocks noChangeArrowheads="1"/>
          </p:cNvSpPr>
          <p:nvPr/>
        </p:nvSpPr>
        <p:spPr bwMode="auto">
          <a:xfrm>
            <a:off x="7018338" y="2692400"/>
            <a:ext cx="865187" cy="61277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Prioritization</a:t>
            </a:r>
            <a:endParaRPr lang="en-US" sz="1100"/>
          </a:p>
        </p:txBody>
      </p:sp>
      <p:sp>
        <p:nvSpPr>
          <p:cNvPr id="16442" name="AutoShape 86"/>
          <p:cNvSpPr>
            <a:spLocks noChangeArrowheads="1"/>
          </p:cNvSpPr>
          <p:nvPr/>
        </p:nvSpPr>
        <p:spPr bwMode="auto">
          <a:xfrm>
            <a:off x="7015163" y="5564188"/>
            <a:ext cx="865187" cy="623887"/>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Audit</a:t>
            </a:r>
            <a:endParaRPr lang="en-US" sz="1100"/>
          </a:p>
        </p:txBody>
      </p:sp>
      <p:sp>
        <p:nvSpPr>
          <p:cNvPr id="16443" name="AutoShape 17"/>
          <p:cNvSpPr>
            <a:spLocks noChangeArrowheads="1"/>
          </p:cNvSpPr>
          <p:nvPr/>
        </p:nvSpPr>
        <p:spPr bwMode="auto">
          <a:xfrm>
            <a:off x="2079625" y="1052513"/>
            <a:ext cx="1511300" cy="287337"/>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1100">
                <a:solidFill>
                  <a:schemeClr val="tx2"/>
                </a:solidFill>
              </a:rPr>
              <a:t>Policy Management</a:t>
            </a:r>
          </a:p>
        </p:txBody>
      </p:sp>
      <p:sp>
        <p:nvSpPr>
          <p:cNvPr id="16444" name="AutoShape 18"/>
          <p:cNvSpPr>
            <a:spLocks noChangeArrowheads="1"/>
          </p:cNvSpPr>
          <p:nvPr/>
        </p:nvSpPr>
        <p:spPr bwMode="auto">
          <a:xfrm>
            <a:off x="360363" y="1052513"/>
            <a:ext cx="1511300" cy="287337"/>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1100">
                <a:solidFill>
                  <a:schemeClr val="tx2"/>
                </a:solidFill>
              </a:rPr>
              <a:t>Risk Assessment</a:t>
            </a:r>
          </a:p>
        </p:txBody>
      </p:sp>
      <p:sp>
        <p:nvSpPr>
          <p:cNvPr id="16445" name="AutoShape 108"/>
          <p:cNvSpPr>
            <a:spLocks noChangeArrowheads="1"/>
          </p:cNvSpPr>
          <p:nvPr/>
        </p:nvSpPr>
        <p:spPr bwMode="auto">
          <a:xfrm>
            <a:off x="3798888" y="1052513"/>
            <a:ext cx="1511300" cy="287337"/>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1100">
                <a:solidFill>
                  <a:schemeClr val="tx2"/>
                </a:solidFill>
              </a:rPr>
              <a:t>Procedures</a:t>
            </a:r>
          </a:p>
        </p:txBody>
      </p:sp>
      <p:sp>
        <p:nvSpPr>
          <p:cNvPr id="16446" name="AutoShape 109"/>
          <p:cNvSpPr>
            <a:spLocks noChangeArrowheads="1"/>
          </p:cNvSpPr>
          <p:nvPr/>
        </p:nvSpPr>
        <p:spPr bwMode="auto">
          <a:xfrm>
            <a:off x="5518150" y="1052513"/>
            <a:ext cx="1511300" cy="287337"/>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1100">
                <a:solidFill>
                  <a:schemeClr val="tx2"/>
                </a:solidFill>
              </a:rPr>
              <a:t>Training</a:t>
            </a:r>
          </a:p>
        </p:txBody>
      </p:sp>
      <p:sp>
        <p:nvSpPr>
          <p:cNvPr id="16447" name="AutoShape 109"/>
          <p:cNvSpPr>
            <a:spLocks noChangeArrowheads="1"/>
          </p:cNvSpPr>
          <p:nvPr/>
        </p:nvSpPr>
        <p:spPr bwMode="auto">
          <a:xfrm>
            <a:off x="7237413" y="1052513"/>
            <a:ext cx="1511300" cy="287337"/>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1100">
                <a:solidFill>
                  <a:schemeClr val="tx2"/>
                </a:solidFill>
              </a:rPr>
              <a:t>Control</a:t>
            </a:r>
          </a:p>
        </p:txBody>
      </p:sp>
      <p:sp>
        <p:nvSpPr>
          <p:cNvPr id="16448" name="AutoShape 104"/>
          <p:cNvSpPr>
            <a:spLocks noChangeArrowheads="1"/>
          </p:cNvSpPr>
          <p:nvPr/>
        </p:nvSpPr>
        <p:spPr bwMode="auto">
          <a:xfrm>
            <a:off x="201613" y="1590675"/>
            <a:ext cx="769937" cy="420688"/>
          </a:xfrm>
          <a:prstGeom prst="flowChartMagneticDisk">
            <a:avLst/>
          </a:prstGeom>
          <a:solidFill>
            <a:srgbClr val="EAEAEA"/>
          </a:solidFill>
          <a:ln w="3175">
            <a:solidFill>
              <a:srgbClr val="969696"/>
            </a:solidFill>
            <a:round/>
            <a:headEnd/>
            <a:tailEnd/>
          </a:ln>
        </p:spPr>
        <p:txBody>
          <a:bodyPr lIns="0" rIns="0" anchor="ctr"/>
          <a:lstStyle/>
          <a:p>
            <a:pPr>
              <a:lnSpc>
                <a:spcPct val="80000"/>
              </a:lnSpc>
              <a:buClrTx/>
            </a:pPr>
            <a:r>
              <a:rPr lang="en-US" sz="800"/>
              <a:t/>
            </a:r>
            <a:br>
              <a:rPr lang="en-US" sz="800"/>
            </a:br>
            <a:r>
              <a:rPr lang="en-US" sz="800"/>
              <a:t>Internal / External Lists</a:t>
            </a:r>
          </a:p>
        </p:txBody>
      </p:sp>
      <p:grpSp>
        <p:nvGrpSpPr>
          <p:cNvPr id="16449" name="Group 67"/>
          <p:cNvGrpSpPr>
            <a:grpSpLocks/>
          </p:cNvGrpSpPr>
          <p:nvPr/>
        </p:nvGrpSpPr>
        <p:grpSpPr bwMode="auto">
          <a:xfrm>
            <a:off x="1752600" y="1531938"/>
            <a:ext cx="3384550" cy="4754562"/>
            <a:chOff x="1156" y="965"/>
            <a:chExt cx="2087" cy="2995"/>
          </a:xfrm>
        </p:grpSpPr>
        <p:sp>
          <p:nvSpPr>
            <p:cNvPr id="16451" name="Rectangle 20"/>
            <p:cNvSpPr>
              <a:spLocks noChangeArrowheads="1"/>
            </p:cNvSpPr>
            <p:nvPr/>
          </p:nvSpPr>
          <p:spPr bwMode="auto">
            <a:xfrm>
              <a:off x="2940" y="3261"/>
              <a:ext cx="115" cy="211"/>
            </a:xfrm>
            <a:prstGeom prst="rect">
              <a:avLst/>
            </a:prstGeom>
            <a:noFill/>
            <a:ln w="12700"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ClrTx/>
                <a:buFontTx/>
                <a:buNone/>
              </a:pPr>
              <a:endParaRPr lang="en-ZA" sz="1800"/>
            </a:p>
          </p:txBody>
        </p:sp>
        <p:sp>
          <p:nvSpPr>
            <p:cNvPr id="271" name="AutoShape 36"/>
            <p:cNvSpPr>
              <a:spLocks noChangeArrowheads="1"/>
            </p:cNvSpPr>
            <p:nvPr/>
          </p:nvSpPr>
          <p:spPr bwMode="auto">
            <a:xfrm>
              <a:off x="1157" y="1730"/>
              <a:ext cx="2086" cy="697"/>
            </a:xfrm>
            <a:prstGeom prst="roundRect">
              <a:avLst>
                <a:gd name="adj" fmla="val 11194"/>
              </a:avLst>
            </a:prstGeom>
            <a:solidFill>
              <a:schemeClr val="accent1">
                <a:lumMod val="40000"/>
                <a:lumOff val="60000"/>
              </a:schemeClr>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defRPr/>
              </a:pPr>
              <a:r>
                <a:rPr lang="en-ZA" sz="1400"/>
                <a:t>Anti-Money Laundering </a:t>
              </a:r>
              <a:br>
                <a:rPr lang="en-ZA" sz="1400"/>
              </a:br>
              <a:r>
                <a:rPr lang="en-ZA" sz="1400"/>
                <a:t>and Terrorist Finance</a:t>
              </a:r>
            </a:p>
          </p:txBody>
        </p:sp>
        <p:sp>
          <p:nvSpPr>
            <p:cNvPr id="16453" name="AutoShape 36"/>
            <p:cNvSpPr>
              <a:spLocks noChangeArrowheads="1"/>
            </p:cNvSpPr>
            <p:nvPr/>
          </p:nvSpPr>
          <p:spPr bwMode="auto">
            <a:xfrm>
              <a:off x="1156" y="965"/>
              <a:ext cx="2086" cy="697"/>
            </a:xfrm>
            <a:prstGeom prst="roundRect">
              <a:avLst>
                <a:gd name="adj" fmla="val 11194"/>
              </a:avLst>
            </a:prstGeom>
            <a:solidFill>
              <a:schemeClr val="accent1"/>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ZA" sz="1400"/>
                <a:t>Customer Authentication</a:t>
              </a:r>
            </a:p>
          </p:txBody>
        </p:sp>
        <p:sp>
          <p:nvSpPr>
            <p:cNvPr id="3" name="AutoShape 36"/>
            <p:cNvSpPr>
              <a:spLocks noChangeArrowheads="1"/>
            </p:cNvSpPr>
            <p:nvPr/>
          </p:nvSpPr>
          <p:spPr bwMode="auto">
            <a:xfrm>
              <a:off x="1156" y="2496"/>
              <a:ext cx="2086" cy="697"/>
            </a:xfrm>
            <a:prstGeom prst="roundRect">
              <a:avLst>
                <a:gd name="adj" fmla="val 11194"/>
              </a:avLst>
            </a:prstGeom>
            <a:solidFill>
              <a:schemeClr val="accent1">
                <a:lumMod val="40000"/>
                <a:lumOff val="60000"/>
              </a:schemeClr>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defRPr/>
              </a:pPr>
              <a:r>
                <a:rPr lang="en-ZA" sz="1400"/>
                <a:t>Risk-Based KYC, CDD, and EDD</a:t>
              </a:r>
            </a:p>
          </p:txBody>
        </p:sp>
        <p:sp>
          <p:nvSpPr>
            <p:cNvPr id="16455" name="AutoShape 36"/>
            <p:cNvSpPr>
              <a:spLocks noChangeArrowheads="1"/>
            </p:cNvSpPr>
            <p:nvPr/>
          </p:nvSpPr>
          <p:spPr bwMode="auto">
            <a:xfrm>
              <a:off x="1156" y="3263"/>
              <a:ext cx="2086" cy="697"/>
            </a:xfrm>
            <a:prstGeom prst="roundRect">
              <a:avLst>
                <a:gd name="adj" fmla="val 11194"/>
              </a:avLst>
            </a:prstGeom>
            <a:solidFill>
              <a:schemeClr val="accent1"/>
            </a:solidFill>
            <a:ln w="1270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r>
                <a:rPr lang="en-ZA" sz="1400"/>
                <a:t>Fraud Profiling, Prevention and Detection</a:t>
              </a:r>
            </a:p>
          </p:txBody>
        </p:sp>
        <p:sp>
          <p:nvSpPr>
            <p:cNvPr id="16456" name="AutoShape 124"/>
            <p:cNvSpPr>
              <a:spLocks noChangeArrowheads="1"/>
            </p:cNvSpPr>
            <p:nvPr/>
          </p:nvSpPr>
          <p:spPr bwMode="auto">
            <a:xfrm>
              <a:off x="1248" y="2083"/>
              <a:ext cx="634" cy="295"/>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nSpc>
                  <a:spcPct val="80000"/>
                </a:lnSpc>
                <a:buClrTx/>
              </a:pPr>
              <a:r>
                <a:rPr lang="en-US" sz="900"/>
                <a:t>AML Transaction Monitoring</a:t>
              </a:r>
            </a:p>
          </p:txBody>
        </p:sp>
        <p:sp>
          <p:nvSpPr>
            <p:cNvPr id="16457" name="AutoShape 125"/>
            <p:cNvSpPr>
              <a:spLocks noChangeArrowheads="1"/>
            </p:cNvSpPr>
            <p:nvPr/>
          </p:nvSpPr>
          <p:spPr bwMode="auto">
            <a:xfrm>
              <a:off x="1882" y="2083"/>
              <a:ext cx="634" cy="295"/>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nSpc>
                  <a:spcPct val="80000"/>
                </a:lnSpc>
                <a:buClrTx/>
              </a:pPr>
              <a:r>
                <a:rPr lang="en-US" sz="900"/>
                <a:t>Large Cash Reporting</a:t>
              </a:r>
            </a:p>
          </p:txBody>
        </p:sp>
        <p:sp>
          <p:nvSpPr>
            <p:cNvPr id="16458" name="AutoShape 126"/>
            <p:cNvSpPr>
              <a:spLocks noChangeArrowheads="1"/>
            </p:cNvSpPr>
            <p:nvPr/>
          </p:nvSpPr>
          <p:spPr bwMode="auto">
            <a:xfrm>
              <a:off x="2518" y="2083"/>
              <a:ext cx="634" cy="295"/>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nSpc>
                  <a:spcPct val="80000"/>
                </a:lnSpc>
                <a:buClrTx/>
              </a:pPr>
              <a:r>
                <a:rPr lang="en-US" sz="900"/>
                <a:t>Market Surveillance</a:t>
              </a:r>
            </a:p>
          </p:txBody>
        </p:sp>
        <p:sp>
          <p:nvSpPr>
            <p:cNvPr id="16459" name="AutoShape 124"/>
            <p:cNvSpPr>
              <a:spLocks noChangeArrowheads="1"/>
            </p:cNvSpPr>
            <p:nvPr/>
          </p:nvSpPr>
          <p:spPr bwMode="auto">
            <a:xfrm>
              <a:off x="1248"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Suitability</a:t>
              </a:r>
            </a:p>
          </p:txBody>
        </p:sp>
        <p:sp>
          <p:nvSpPr>
            <p:cNvPr id="16460" name="AutoShape 125"/>
            <p:cNvSpPr>
              <a:spLocks noChangeArrowheads="1"/>
            </p:cNvSpPr>
            <p:nvPr/>
          </p:nvSpPr>
          <p:spPr bwMode="auto">
            <a:xfrm>
              <a:off x="1882"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Watch Lists (Sanctions)</a:t>
              </a:r>
            </a:p>
          </p:txBody>
        </p:sp>
        <p:sp>
          <p:nvSpPr>
            <p:cNvPr id="16461" name="AutoShape 153"/>
            <p:cNvSpPr>
              <a:spLocks noChangeArrowheads="1"/>
            </p:cNvSpPr>
            <p:nvPr/>
          </p:nvSpPr>
          <p:spPr bwMode="auto">
            <a:xfrm>
              <a:off x="1882"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a:lnSpc>
                  <a:spcPct val="80000"/>
                </a:lnSpc>
                <a:buClrTx/>
              </a:pPr>
              <a:r>
                <a:rPr lang="en-US" sz="900"/>
                <a:t>Lifecycle Customer Scoring</a:t>
              </a:r>
            </a:p>
          </p:txBody>
        </p:sp>
        <p:sp>
          <p:nvSpPr>
            <p:cNvPr id="16462" name="AutoShape 155"/>
            <p:cNvSpPr>
              <a:spLocks noChangeArrowheads="1"/>
            </p:cNvSpPr>
            <p:nvPr/>
          </p:nvSpPr>
          <p:spPr bwMode="auto">
            <a:xfrm>
              <a:off x="1248"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a:lnSpc>
                  <a:spcPct val="80000"/>
                </a:lnSpc>
                <a:buClrTx/>
              </a:pPr>
              <a:r>
                <a:rPr lang="en-US" sz="900"/>
                <a:t>Initial Customer Scoring</a:t>
              </a:r>
            </a:p>
          </p:txBody>
        </p:sp>
        <p:sp>
          <p:nvSpPr>
            <p:cNvPr id="16463" name="AutoShape 125"/>
            <p:cNvSpPr>
              <a:spLocks noChangeArrowheads="1"/>
            </p:cNvSpPr>
            <p:nvPr/>
          </p:nvSpPr>
          <p:spPr bwMode="auto">
            <a:xfrm>
              <a:off x="2518"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High Risk Monitoring</a:t>
              </a:r>
            </a:p>
          </p:txBody>
        </p:sp>
        <p:sp>
          <p:nvSpPr>
            <p:cNvPr id="16464" name="AutoShape 153"/>
            <p:cNvSpPr>
              <a:spLocks noChangeArrowheads="1"/>
            </p:cNvSpPr>
            <p:nvPr/>
          </p:nvSpPr>
          <p:spPr bwMode="auto">
            <a:xfrm>
              <a:off x="2518"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a:lnSpc>
                  <a:spcPct val="80000"/>
                </a:lnSpc>
                <a:buClrTx/>
              </a:pPr>
              <a:r>
                <a:rPr lang="en-US" sz="900"/>
                <a:t>EDD Processes</a:t>
              </a:r>
            </a:p>
          </p:txBody>
        </p:sp>
        <p:sp>
          <p:nvSpPr>
            <p:cNvPr id="16465" name="AutoShape 125"/>
            <p:cNvSpPr>
              <a:spLocks noChangeArrowheads="1"/>
            </p:cNvSpPr>
            <p:nvPr/>
          </p:nvSpPr>
          <p:spPr bwMode="auto">
            <a:xfrm>
              <a:off x="2123"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Merchant / Device</a:t>
              </a:r>
            </a:p>
          </p:txBody>
        </p:sp>
        <p:sp>
          <p:nvSpPr>
            <p:cNvPr id="16466" name="AutoShape 153"/>
            <p:cNvSpPr>
              <a:spLocks noChangeArrowheads="1"/>
            </p:cNvSpPr>
            <p:nvPr/>
          </p:nvSpPr>
          <p:spPr bwMode="auto">
            <a:xfrm>
              <a:off x="2123" y="3489"/>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Identity / Online</a:t>
              </a:r>
            </a:p>
          </p:txBody>
        </p:sp>
        <p:sp>
          <p:nvSpPr>
            <p:cNvPr id="16467" name="AutoShape 155"/>
            <p:cNvSpPr>
              <a:spLocks noChangeArrowheads="1"/>
            </p:cNvSpPr>
            <p:nvPr/>
          </p:nvSpPr>
          <p:spPr bwMode="auto">
            <a:xfrm>
              <a:off x="1195" y="3489"/>
              <a:ext cx="384" cy="440"/>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Products </a:t>
              </a:r>
              <a:br>
                <a:rPr lang="en-US" sz="900"/>
              </a:br>
              <a:r>
                <a:rPr lang="en-US" sz="700"/>
                <a:t>(card, deposit, mortgage, etc)</a:t>
              </a:r>
            </a:p>
          </p:txBody>
        </p:sp>
        <p:sp>
          <p:nvSpPr>
            <p:cNvPr id="16468" name="AutoShape 125"/>
            <p:cNvSpPr>
              <a:spLocks noChangeArrowheads="1"/>
            </p:cNvSpPr>
            <p:nvPr/>
          </p:nvSpPr>
          <p:spPr bwMode="auto">
            <a:xfrm>
              <a:off x="2668"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Internal</a:t>
              </a:r>
            </a:p>
          </p:txBody>
        </p:sp>
        <p:sp>
          <p:nvSpPr>
            <p:cNvPr id="16469" name="AutoShape 153"/>
            <p:cNvSpPr>
              <a:spLocks noChangeArrowheads="1"/>
            </p:cNvSpPr>
            <p:nvPr/>
          </p:nvSpPr>
          <p:spPr bwMode="auto">
            <a:xfrm>
              <a:off x="2668" y="3489"/>
              <a:ext cx="544" cy="204"/>
            </a:xfrm>
            <a:prstGeom prst="roundRect">
              <a:avLst>
                <a:gd name="adj" fmla="val 11394"/>
              </a:avLst>
            </a:prstGeom>
            <a:solidFill>
              <a:schemeClr val="bg1"/>
            </a:solidFill>
            <a:ln w="6350" algn="ctr">
              <a:solidFill>
                <a:srgbClr val="000099"/>
              </a:solidFill>
              <a:round/>
              <a:headEnd/>
              <a:tailEnd/>
            </a:ln>
          </p:spPr>
          <p:txBody>
            <a:bodyPr lIns="45720" rIns="45720" anchor="ctr"/>
            <a:lstStyle/>
            <a:p>
              <a:pPr>
                <a:lnSpc>
                  <a:spcPct val="80000"/>
                </a:lnSpc>
                <a:buClrTx/>
              </a:pPr>
              <a:r>
                <a:rPr lang="en-US" sz="900"/>
                <a:t>Investment</a:t>
              </a:r>
            </a:p>
          </p:txBody>
        </p:sp>
        <p:sp>
          <p:nvSpPr>
            <p:cNvPr id="16470" name="AutoShape 125"/>
            <p:cNvSpPr>
              <a:spLocks noChangeArrowheads="1"/>
            </p:cNvSpPr>
            <p:nvPr/>
          </p:nvSpPr>
          <p:spPr bwMode="auto">
            <a:xfrm>
              <a:off x="1579"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a:buClrTx/>
              </a:pPr>
              <a:r>
                <a:rPr lang="en-US" sz="900"/>
                <a:t>Claims</a:t>
              </a:r>
            </a:p>
          </p:txBody>
        </p:sp>
        <p:sp>
          <p:nvSpPr>
            <p:cNvPr id="16471" name="AutoShape 153"/>
            <p:cNvSpPr>
              <a:spLocks noChangeArrowheads="1"/>
            </p:cNvSpPr>
            <p:nvPr/>
          </p:nvSpPr>
          <p:spPr bwMode="auto">
            <a:xfrm>
              <a:off x="1579" y="3489"/>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Application</a:t>
              </a:r>
            </a:p>
          </p:txBody>
        </p:sp>
        <p:sp>
          <p:nvSpPr>
            <p:cNvPr id="16472" name="AutoShape 125"/>
            <p:cNvSpPr>
              <a:spLocks noChangeArrowheads="1"/>
            </p:cNvSpPr>
            <p:nvPr/>
          </p:nvSpPr>
          <p:spPr bwMode="auto">
            <a:xfrm>
              <a:off x="2123" y="1403"/>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Device Profiling</a:t>
              </a:r>
            </a:p>
          </p:txBody>
        </p:sp>
        <p:sp>
          <p:nvSpPr>
            <p:cNvPr id="16473" name="AutoShape 153"/>
            <p:cNvSpPr>
              <a:spLocks noChangeArrowheads="1"/>
            </p:cNvSpPr>
            <p:nvPr/>
          </p:nvSpPr>
          <p:spPr bwMode="auto">
            <a:xfrm>
              <a:off x="2123" y="1176"/>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Identity Management</a:t>
              </a:r>
            </a:p>
          </p:txBody>
        </p:sp>
        <p:sp>
          <p:nvSpPr>
            <p:cNvPr id="16474" name="AutoShape 155"/>
            <p:cNvSpPr>
              <a:spLocks noChangeArrowheads="1"/>
            </p:cNvSpPr>
            <p:nvPr/>
          </p:nvSpPr>
          <p:spPr bwMode="auto">
            <a:xfrm>
              <a:off x="1195" y="1176"/>
              <a:ext cx="384" cy="440"/>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Channels </a:t>
              </a:r>
              <a:br>
                <a:rPr lang="en-US" sz="900"/>
              </a:br>
              <a:r>
                <a:rPr lang="en-US" sz="700"/>
                <a:t>(ATM, POS, Branch, Online, Mobile, etc)</a:t>
              </a:r>
            </a:p>
          </p:txBody>
        </p:sp>
        <p:sp>
          <p:nvSpPr>
            <p:cNvPr id="16475" name="AutoShape 125"/>
            <p:cNvSpPr>
              <a:spLocks noChangeArrowheads="1"/>
            </p:cNvSpPr>
            <p:nvPr/>
          </p:nvSpPr>
          <p:spPr bwMode="auto">
            <a:xfrm>
              <a:off x="2668" y="1403"/>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Federation</a:t>
              </a:r>
            </a:p>
          </p:txBody>
        </p:sp>
        <p:sp>
          <p:nvSpPr>
            <p:cNvPr id="16476" name="AutoShape 153"/>
            <p:cNvSpPr>
              <a:spLocks noChangeArrowheads="1"/>
            </p:cNvSpPr>
            <p:nvPr/>
          </p:nvSpPr>
          <p:spPr bwMode="auto">
            <a:xfrm>
              <a:off x="2668" y="1176"/>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Compromise Surveillance</a:t>
              </a:r>
            </a:p>
          </p:txBody>
        </p:sp>
        <p:sp>
          <p:nvSpPr>
            <p:cNvPr id="16477" name="AutoShape 125"/>
            <p:cNvSpPr>
              <a:spLocks noChangeArrowheads="1"/>
            </p:cNvSpPr>
            <p:nvPr/>
          </p:nvSpPr>
          <p:spPr bwMode="auto">
            <a:xfrm>
              <a:off x="1579" y="1403"/>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Authentication</a:t>
              </a:r>
            </a:p>
          </p:txBody>
        </p:sp>
        <p:sp>
          <p:nvSpPr>
            <p:cNvPr id="16478" name="AutoShape 153"/>
            <p:cNvSpPr>
              <a:spLocks noChangeArrowheads="1"/>
            </p:cNvSpPr>
            <p:nvPr/>
          </p:nvSpPr>
          <p:spPr bwMode="auto">
            <a:xfrm>
              <a:off x="1579" y="1176"/>
              <a:ext cx="544" cy="204"/>
            </a:xfrm>
            <a:prstGeom prst="roundRect">
              <a:avLst>
                <a:gd name="adj" fmla="val 11394"/>
              </a:avLst>
            </a:prstGeom>
            <a:solidFill>
              <a:schemeClr val="bg1"/>
            </a:solidFill>
            <a:ln w="6350" algn="ctr">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p>
              <a:pPr>
                <a:lnSpc>
                  <a:spcPct val="80000"/>
                </a:lnSpc>
                <a:buClrTx/>
              </a:pPr>
              <a:r>
                <a:rPr lang="en-US" sz="900"/>
                <a:t>Security Policy Management</a:t>
              </a:r>
            </a:p>
          </p:txBody>
        </p:sp>
      </p:grpSp>
      <p:sp>
        <p:nvSpPr>
          <p:cNvPr id="16450" name="AutoShape 86"/>
          <p:cNvSpPr>
            <a:spLocks noChangeArrowheads="1"/>
          </p:cNvSpPr>
          <p:nvPr/>
        </p:nvSpPr>
        <p:spPr bwMode="auto">
          <a:xfrm>
            <a:off x="5795963" y="5567363"/>
            <a:ext cx="720725" cy="623887"/>
          </a:xfrm>
          <a:prstGeom prst="roundRect">
            <a:avLst>
              <a:gd name="adj" fmla="val 11394"/>
            </a:avLst>
          </a:prstGeom>
          <a:solidFill>
            <a:schemeClr val="bg1"/>
          </a:solidFill>
          <a:ln w="6350" algn="ctr">
            <a:solidFill>
              <a:srgbClr val="000099"/>
            </a:solidFill>
            <a:round/>
            <a:headEnd/>
            <a:tailEnd/>
          </a:ln>
        </p:spPr>
        <p:txBody>
          <a:bodyPr lIns="0" rIns="0" anchor="ctr"/>
          <a:lstStyle/>
          <a:p>
            <a:pPr>
              <a:lnSpc>
                <a:spcPct val="80000"/>
              </a:lnSpc>
              <a:buClrTx/>
            </a:pPr>
            <a:r>
              <a:rPr lang="en-US" sz="900"/>
              <a:t>Auto-Disposition</a:t>
            </a:r>
            <a:endParaRPr lang="en-US" sz="1100"/>
          </a:p>
        </p:txBody>
      </p:sp>
    </p:spTree>
    <p:extLst>
      <p:ext uri="{BB962C8B-B14F-4D97-AF65-F5344CB8AC3E}">
        <p14:creationId xmlns:p14="http://schemas.microsoft.com/office/powerpoint/2010/main" val="398766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66700" y="693738"/>
            <a:ext cx="8877300" cy="508000"/>
          </a:xfrm>
        </p:spPr>
        <p:txBody>
          <a:bodyPr>
            <a:normAutofit fontScale="90000"/>
          </a:bodyPr>
          <a:lstStyle/>
          <a:p>
            <a:pPr eaLnBrk="1" hangingPunct="1"/>
            <a:r>
              <a:rPr lang="ru-RU" b="1" dirty="0" smtClean="0"/>
              <a:t>Компоненты </a:t>
            </a:r>
            <a:r>
              <a:rPr lang="en-US" b="1" dirty="0" smtClean="0"/>
              <a:t>IBM Smart Analytics </a:t>
            </a:r>
            <a:r>
              <a:rPr lang="ru-RU" b="1" dirty="0" smtClean="0"/>
              <a:t>для каждого из элементов решения</a:t>
            </a:r>
            <a:endParaRPr lang="en-GB" dirty="0" smtClean="0"/>
          </a:p>
        </p:txBody>
      </p:sp>
      <p:sp>
        <p:nvSpPr>
          <p:cNvPr id="34820" name="Round Diagonal Corner Rectangle 5"/>
          <p:cNvSpPr>
            <a:spLocks/>
          </p:cNvSpPr>
          <p:nvPr/>
        </p:nvSpPr>
        <p:spPr bwMode="auto">
          <a:xfrm>
            <a:off x="7061200" y="3962400"/>
            <a:ext cx="2012950" cy="2482850"/>
          </a:xfrm>
          <a:custGeom>
            <a:avLst/>
            <a:gdLst>
              <a:gd name="T0" fmla="*/ 1 w 2514600"/>
              <a:gd name="T1" fmla="*/ 1 h 4335462"/>
              <a:gd name="T2" fmla="*/ 1 w 2514600"/>
              <a:gd name="T3" fmla="*/ 1 h 4335462"/>
              <a:gd name="T4" fmla="*/ 0 w 2514600"/>
              <a:gd name="T5" fmla="*/ 1 h 4335462"/>
              <a:gd name="T6" fmla="*/ 1 w 2514600"/>
              <a:gd name="T7" fmla="*/ 0 h 4335462"/>
              <a:gd name="T8" fmla="*/ 0 60000 65536"/>
              <a:gd name="T9" fmla="*/ 5898240 60000 65536"/>
              <a:gd name="T10" fmla="*/ 11796480 60000 65536"/>
              <a:gd name="T11" fmla="*/ 17694720 60000 65536"/>
              <a:gd name="T12" fmla="*/ 122751 w 2514600"/>
              <a:gd name="T13" fmla="*/ 122752 h 4335462"/>
              <a:gd name="T14" fmla="*/ 2391846 w 2514600"/>
              <a:gd name="T15" fmla="*/ 4212710 h 4335462"/>
            </a:gdLst>
            <a:ahLst/>
            <a:cxnLst>
              <a:cxn ang="T8">
                <a:pos x="T0" y="T1"/>
              </a:cxn>
              <a:cxn ang="T9">
                <a:pos x="T2" y="T3"/>
              </a:cxn>
              <a:cxn ang="T10">
                <a:pos x="T4" y="T5"/>
              </a:cxn>
              <a:cxn ang="T11">
                <a:pos x="T6" y="T7"/>
              </a:cxn>
            </a:cxnLst>
            <a:rect l="T12" t="T13" r="T14" b="T15"/>
            <a:pathLst>
              <a:path w="2514600" h="4335462">
                <a:moveTo>
                  <a:pt x="419108" y="0"/>
                </a:moveTo>
                <a:lnTo>
                  <a:pt x="2514600" y="0"/>
                </a:lnTo>
                <a:lnTo>
                  <a:pt x="2514600" y="3916354"/>
                </a:lnTo>
                <a:cubicBezTo>
                  <a:pt x="2514600" y="4147820"/>
                  <a:pt x="2326958" y="4335461"/>
                  <a:pt x="2095492" y="4335462"/>
                </a:cubicBezTo>
                <a:lnTo>
                  <a:pt x="0" y="4335462"/>
                </a:lnTo>
                <a:lnTo>
                  <a:pt x="0" y="419108"/>
                </a:lnTo>
                <a:cubicBezTo>
                  <a:pt x="0" y="187641"/>
                  <a:pt x="187641" y="0"/>
                  <a:pt x="419108" y="0"/>
                </a:cubicBezTo>
                <a:cubicBezTo>
                  <a:pt x="419108" y="0"/>
                  <a:pt x="419108" y="0"/>
                  <a:pt x="419108" y="0"/>
                </a:cubicBezTo>
                <a:close/>
              </a:path>
            </a:pathLst>
          </a:custGeom>
          <a:solidFill>
            <a:srgbClr val="AB1A86"/>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1" name="Round Diagonal Corner Rectangle 32"/>
          <p:cNvSpPr>
            <a:spLocks/>
          </p:cNvSpPr>
          <p:nvPr/>
        </p:nvSpPr>
        <p:spPr bwMode="auto">
          <a:xfrm>
            <a:off x="7061200" y="1414463"/>
            <a:ext cx="2012950" cy="2381250"/>
          </a:xfrm>
          <a:custGeom>
            <a:avLst/>
            <a:gdLst>
              <a:gd name="T0" fmla="*/ 2012950 w 2012950"/>
              <a:gd name="T1" fmla="*/ 1190625 h 2381250"/>
              <a:gd name="T2" fmla="*/ 1006475 w 2012950"/>
              <a:gd name="T3" fmla="*/ 2381250 h 2381250"/>
              <a:gd name="T4" fmla="*/ 0 w 2012950"/>
              <a:gd name="T5" fmla="*/ 1190625 h 2381250"/>
              <a:gd name="T6" fmla="*/ 1006475 w 2012950"/>
              <a:gd name="T7" fmla="*/ 0 h 2381250"/>
              <a:gd name="T8" fmla="*/ 0 60000 65536"/>
              <a:gd name="T9" fmla="*/ 5898240 60000 65536"/>
              <a:gd name="T10" fmla="*/ 11796480 60000 65536"/>
              <a:gd name="T11" fmla="*/ 17694720 60000 65536"/>
              <a:gd name="T12" fmla="*/ 98264 w 2012950"/>
              <a:gd name="T13" fmla="*/ 98264 h 2381250"/>
              <a:gd name="T14" fmla="*/ 1914686 w 2012950"/>
              <a:gd name="T15" fmla="*/ 2282986 h 2381250"/>
            </a:gdLst>
            <a:ahLst/>
            <a:cxnLst>
              <a:cxn ang="T8">
                <a:pos x="T0" y="T1"/>
              </a:cxn>
              <a:cxn ang="T9">
                <a:pos x="T2" y="T3"/>
              </a:cxn>
              <a:cxn ang="T10">
                <a:pos x="T4" y="T5"/>
              </a:cxn>
              <a:cxn ang="T11">
                <a:pos x="T6" y="T7"/>
              </a:cxn>
            </a:cxnLst>
            <a:rect l="T12" t="T13" r="T14" b="T15"/>
            <a:pathLst>
              <a:path w="2012950" h="2381250">
                <a:moveTo>
                  <a:pt x="335498" y="0"/>
                </a:moveTo>
                <a:lnTo>
                  <a:pt x="2012950" y="0"/>
                </a:lnTo>
                <a:lnTo>
                  <a:pt x="2012950" y="2045752"/>
                </a:lnTo>
                <a:cubicBezTo>
                  <a:pt x="2012950" y="2231042"/>
                  <a:pt x="1862742" y="2381249"/>
                  <a:pt x="1677452" y="2381250"/>
                </a:cubicBezTo>
                <a:lnTo>
                  <a:pt x="0" y="2381250"/>
                </a:lnTo>
                <a:lnTo>
                  <a:pt x="0" y="335498"/>
                </a:lnTo>
                <a:cubicBezTo>
                  <a:pt x="0" y="150207"/>
                  <a:pt x="150207" y="0"/>
                  <a:pt x="335498" y="0"/>
                </a:cubicBezTo>
                <a:cubicBezTo>
                  <a:pt x="335498" y="0"/>
                  <a:pt x="335498" y="0"/>
                  <a:pt x="335498" y="0"/>
                </a:cubicBezTo>
                <a:close/>
              </a:path>
            </a:pathLst>
          </a:custGeom>
          <a:solidFill>
            <a:srgbClr val="F19027"/>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2" name="Round Diagonal Corner Rectangle 5"/>
          <p:cNvSpPr>
            <a:spLocks/>
          </p:cNvSpPr>
          <p:nvPr/>
        </p:nvSpPr>
        <p:spPr bwMode="auto">
          <a:xfrm>
            <a:off x="104775" y="3994150"/>
            <a:ext cx="1935163" cy="2462213"/>
          </a:xfrm>
          <a:custGeom>
            <a:avLst/>
            <a:gdLst>
              <a:gd name="T0" fmla="*/ 1 w 2514600"/>
              <a:gd name="T1" fmla="*/ 1 h 4335462"/>
              <a:gd name="T2" fmla="*/ 1 w 2514600"/>
              <a:gd name="T3" fmla="*/ 1 h 4335462"/>
              <a:gd name="T4" fmla="*/ 0 w 2514600"/>
              <a:gd name="T5" fmla="*/ 1 h 4335462"/>
              <a:gd name="T6" fmla="*/ 1 w 2514600"/>
              <a:gd name="T7" fmla="*/ 0 h 4335462"/>
              <a:gd name="T8" fmla="*/ 0 60000 65536"/>
              <a:gd name="T9" fmla="*/ 5898240 60000 65536"/>
              <a:gd name="T10" fmla="*/ 11796480 60000 65536"/>
              <a:gd name="T11" fmla="*/ 17694720 60000 65536"/>
              <a:gd name="T12" fmla="*/ 122754 w 2514600"/>
              <a:gd name="T13" fmla="*/ 122752 h 4335462"/>
              <a:gd name="T14" fmla="*/ 2391842 w 2514600"/>
              <a:gd name="T15" fmla="*/ 4212710 h 4335462"/>
            </a:gdLst>
            <a:ahLst/>
            <a:cxnLst>
              <a:cxn ang="T8">
                <a:pos x="T0" y="T1"/>
              </a:cxn>
              <a:cxn ang="T9">
                <a:pos x="T2" y="T3"/>
              </a:cxn>
              <a:cxn ang="T10">
                <a:pos x="T4" y="T5"/>
              </a:cxn>
              <a:cxn ang="T11">
                <a:pos x="T6" y="T7"/>
              </a:cxn>
            </a:cxnLst>
            <a:rect l="T12" t="T13" r="T14" b="T15"/>
            <a:pathLst>
              <a:path w="2514600" h="4335462">
                <a:moveTo>
                  <a:pt x="419108" y="0"/>
                </a:moveTo>
                <a:lnTo>
                  <a:pt x="2514600" y="0"/>
                </a:lnTo>
                <a:lnTo>
                  <a:pt x="2514600" y="3916354"/>
                </a:lnTo>
                <a:cubicBezTo>
                  <a:pt x="2514600" y="4147820"/>
                  <a:pt x="2326958" y="4335461"/>
                  <a:pt x="2095492" y="4335462"/>
                </a:cubicBezTo>
                <a:lnTo>
                  <a:pt x="0" y="4335462"/>
                </a:lnTo>
                <a:lnTo>
                  <a:pt x="0" y="419108"/>
                </a:lnTo>
                <a:cubicBezTo>
                  <a:pt x="0" y="187641"/>
                  <a:pt x="187641" y="0"/>
                  <a:pt x="419108" y="0"/>
                </a:cubicBezTo>
                <a:cubicBezTo>
                  <a:pt x="419108" y="0"/>
                  <a:pt x="419108" y="0"/>
                  <a:pt x="419108" y="0"/>
                </a:cubicBezTo>
                <a:close/>
              </a:path>
            </a:pathLst>
          </a:custGeom>
          <a:solidFill>
            <a:srgbClr val="008A52"/>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3" name="Round Diagonal Corner Rectangle 5"/>
          <p:cNvSpPr>
            <a:spLocks/>
          </p:cNvSpPr>
          <p:nvPr/>
        </p:nvSpPr>
        <p:spPr bwMode="auto">
          <a:xfrm>
            <a:off x="104775" y="1398588"/>
            <a:ext cx="1935163" cy="2349500"/>
          </a:xfrm>
          <a:custGeom>
            <a:avLst/>
            <a:gdLst>
              <a:gd name="T0" fmla="*/ 1935171 w 1935162"/>
              <a:gd name="T1" fmla="*/ 1174750 h 2349500"/>
              <a:gd name="T2" fmla="*/ 967590 w 1935162"/>
              <a:gd name="T3" fmla="*/ 2349500 h 2349500"/>
              <a:gd name="T4" fmla="*/ 0 w 1935162"/>
              <a:gd name="T5" fmla="*/ 1174750 h 2349500"/>
              <a:gd name="T6" fmla="*/ 967590 w 1935162"/>
              <a:gd name="T7" fmla="*/ 0 h 2349500"/>
              <a:gd name="T8" fmla="*/ 0 60000 65536"/>
              <a:gd name="T9" fmla="*/ 5898240 60000 65536"/>
              <a:gd name="T10" fmla="*/ 11796480 60000 65536"/>
              <a:gd name="T11" fmla="*/ 17694720 60000 65536"/>
              <a:gd name="T12" fmla="*/ 94467 w 1935162"/>
              <a:gd name="T13" fmla="*/ 94467 h 2349500"/>
              <a:gd name="T14" fmla="*/ 1840695 w 1935162"/>
              <a:gd name="T15" fmla="*/ 2255032 h 2349500"/>
            </a:gdLst>
            <a:ahLst/>
            <a:cxnLst>
              <a:cxn ang="T8">
                <a:pos x="T0" y="T1"/>
              </a:cxn>
              <a:cxn ang="T9">
                <a:pos x="T2" y="T3"/>
              </a:cxn>
              <a:cxn ang="T10">
                <a:pos x="T4" y="T5"/>
              </a:cxn>
              <a:cxn ang="T11">
                <a:pos x="T6" y="T7"/>
              </a:cxn>
            </a:cxnLst>
            <a:rect l="T12" t="T13" r="T14" b="T15"/>
            <a:pathLst>
              <a:path w="1935162" h="2349500">
                <a:moveTo>
                  <a:pt x="322534" y="0"/>
                </a:moveTo>
                <a:lnTo>
                  <a:pt x="1935162" y="0"/>
                </a:lnTo>
                <a:lnTo>
                  <a:pt x="1935162" y="2026966"/>
                </a:lnTo>
                <a:cubicBezTo>
                  <a:pt x="1935162" y="2205096"/>
                  <a:pt x="1790758" y="2349499"/>
                  <a:pt x="1612628" y="2349500"/>
                </a:cubicBezTo>
                <a:lnTo>
                  <a:pt x="0" y="2349500"/>
                </a:lnTo>
                <a:lnTo>
                  <a:pt x="0" y="322534"/>
                </a:lnTo>
                <a:cubicBezTo>
                  <a:pt x="0" y="144403"/>
                  <a:pt x="144403" y="0"/>
                  <a:pt x="322534" y="0"/>
                </a:cubicBezTo>
                <a:cubicBezTo>
                  <a:pt x="322534" y="0"/>
                  <a:pt x="322534" y="0"/>
                  <a:pt x="322534" y="0"/>
                </a:cubicBezTo>
                <a:close/>
              </a:path>
            </a:pathLst>
          </a:custGeom>
          <a:solidFill>
            <a:srgbClr val="00649D"/>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4" name="TextBox 16"/>
          <p:cNvSpPr txBox="1">
            <a:spLocks noChangeArrowheads="1"/>
          </p:cNvSpPr>
          <p:nvPr/>
        </p:nvSpPr>
        <p:spPr bwMode="auto">
          <a:xfrm>
            <a:off x="7061200" y="1493838"/>
            <a:ext cx="1987550"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Предотвращение</a:t>
            </a:r>
            <a:endParaRPr lang="en-US" sz="1600" dirty="0" smtClean="0">
              <a:solidFill>
                <a:srgbClr val="FFFFFF"/>
              </a:solidFill>
              <a:ea typeface="ＭＳ Ｐゴシック" pitchFamily="34" charset="-128"/>
            </a:endParaRPr>
          </a:p>
          <a:p>
            <a:pPr algn="ctr" eaLnBrk="1" fontAlgn="base">
              <a:lnSpc>
                <a:spcPct val="95000"/>
              </a:lnSpc>
              <a:spcBef>
                <a:spcPct val="0"/>
              </a:spcBef>
              <a:spcAft>
                <a:spcPct val="0"/>
              </a:spcAft>
              <a:buClr>
                <a:srgbClr val="000000"/>
              </a:buClr>
              <a:buSzPct val="100000"/>
              <a:buFont typeface="Arial" pitchFamily="34" charset="0"/>
              <a:buNone/>
            </a:pPr>
            <a:endParaRPr lang="en-US" sz="1600" dirty="0" smtClean="0">
              <a:solidFill>
                <a:srgbClr val="FFFFFF"/>
              </a:solidFill>
              <a:ea typeface="ＭＳ Ｐゴシック" pitchFamily="34" charset="-128"/>
            </a:endParaRPr>
          </a:p>
        </p:txBody>
      </p:sp>
      <p:sp>
        <p:nvSpPr>
          <p:cNvPr id="34825" name="TextBox 16"/>
          <p:cNvSpPr txBox="1">
            <a:spLocks noChangeArrowheads="1"/>
          </p:cNvSpPr>
          <p:nvPr/>
        </p:nvSpPr>
        <p:spPr bwMode="auto">
          <a:xfrm>
            <a:off x="7132638" y="4160838"/>
            <a:ext cx="1916112"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0" rIns="91430" bIns="0">
            <a:spAutoFit/>
          </a:bodyPr>
          <a:lstStyle>
            <a:defPPr>
              <a:defRPr lang="ru-RU"/>
            </a:defPPr>
            <a:lvl1pPr algn="ctr" fontAlgn="base" hangingPunct="0">
              <a:lnSpc>
                <a:spcPct val="95000"/>
              </a:lnSpc>
              <a:spcBef>
                <a:spcPct val="0"/>
              </a:spcBef>
              <a:spcAft>
                <a:spcPct val="0"/>
              </a:spcAft>
              <a:buClr>
                <a:srgbClr val="000000"/>
              </a:buClr>
              <a:buSzPct val="100000"/>
              <a:buFont typeface="Arial" pitchFamily="34" charset="0"/>
              <a:buNone/>
              <a:defRPr sz="1600" b="1">
                <a:solidFill>
                  <a:srgbClr val="FFFFFF"/>
                </a:solidFill>
                <a:latin typeface="Arial" pitchFamily="34" charset="0"/>
                <a:ea typeface="ＭＳ Ｐゴシック" pitchFamily="34" charset="-128"/>
                <a:cs typeface="Arial" pitchFamily="34" charset="0"/>
              </a:defRPr>
            </a:lvl1pPr>
            <a:lvl2pPr marL="742950" indent="-285750" eaLnBrk="0" hangingPunct="0">
              <a:defRPr b="1">
                <a:latin typeface="Arial" pitchFamily="34" charset="0"/>
                <a:cs typeface="Arial" pitchFamily="34" charset="0"/>
              </a:defRPr>
            </a:lvl2pPr>
            <a:lvl3pPr marL="1143000" indent="-228600" eaLnBrk="0" hangingPunct="0">
              <a:defRPr b="1">
                <a:latin typeface="Arial" pitchFamily="34" charset="0"/>
                <a:cs typeface="Arial" pitchFamily="34" charset="0"/>
              </a:defRPr>
            </a:lvl3pPr>
            <a:lvl4pPr marL="1600200" indent="-228600" eaLnBrk="0" hangingPunct="0">
              <a:defRPr b="1">
                <a:latin typeface="Arial" pitchFamily="34" charset="0"/>
                <a:cs typeface="Arial" pitchFamily="34" charset="0"/>
              </a:defRPr>
            </a:lvl4pPr>
            <a:lvl5pPr marL="2057400" indent="-228600" eaLnBrk="0" hangingPunct="0">
              <a:defRPr b="1">
                <a:latin typeface="Arial" pitchFamily="34" charset="0"/>
                <a:cs typeface="Arial" pitchFamily="34" charset="0"/>
              </a:defRPr>
            </a:lvl5pPr>
            <a:lvl6pPr marL="2514600" indent="-228600" algn="r" eaLnBrk="0" fontAlgn="base" hangingPunct="0">
              <a:spcBef>
                <a:spcPct val="0"/>
              </a:spcBef>
              <a:spcAft>
                <a:spcPct val="0"/>
              </a:spcAft>
              <a:defRPr b="1">
                <a:latin typeface="Arial" pitchFamily="34" charset="0"/>
                <a:cs typeface="Arial" pitchFamily="34" charset="0"/>
              </a:defRPr>
            </a:lvl6pPr>
            <a:lvl7pPr marL="2971800" indent="-228600" algn="r" eaLnBrk="0" fontAlgn="base" hangingPunct="0">
              <a:spcBef>
                <a:spcPct val="0"/>
              </a:spcBef>
              <a:spcAft>
                <a:spcPct val="0"/>
              </a:spcAft>
              <a:defRPr b="1">
                <a:latin typeface="Arial" pitchFamily="34" charset="0"/>
                <a:cs typeface="Arial" pitchFamily="34" charset="0"/>
              </a:defRPr>
            </a:lvl7pPr>
            <a:lvl8pPr marL="3429000" indent="-228600" algn="r" eaLnBrk="0" fontAlgn="base" hangingPunct="0">
              <a:spcBef>
                <a:spcPct val="0"/>
              </a:spcBef>
              <a:spcAft>
                <a:spcPct val="0"/>
              </a:spcAft>
              <a:defRPr b="1">
                <a:latin typeface="Arial" pitchFamily="34" charset="0"/>
                <a:cs typeface="Arial" pitchFamily="34" charset="0"/>
              </a:defRPr>
            </a:lvl8pPr>
            <a:lvl9pPr marL="3886200" indent="-228600" algn="r" eaLnBrk="0" fontAlgn="base" hangingPunct="0">
              <a:spcBef>
                <a:spcPct val="0"/>
              </a:spcBef>
              <a:spcAft>
                <a:spcPct val="0"/>
              </a:spcAft>
              <a:defRPr b="1">
                <a:latin typeface="Arial" pitchFamily="34" charset="0"/>
                <a:cs typeface="Arial" pitchFamily="34" charset="0"/>
              </a:defRPr>
            </a:lvl9pPr>
          </a:lstStyle>
          <a:p>
            <a:r>
              <a:rPr lang="ru-RU" dirty="0"/>
              <a:t>Анализ</a:t>
            </a:r>
            <a:endParaRPr lang="en-US" dirty="0"/>
          </a:p>
          <a:p>
            <a:endParaRPr lang="en-US" dirty="0"/>
          </a:p>
        </p:txBody>
      </p:sp>
      <p:sp>
        <p:nvSpPr>
          <p:cNvPr id="34826" name="TextBox 16"/>
          <p:cNvSpPr txBox="1">
            <a:spLocks noChangeArrowheads="1"/>
          </p:cNvSpPr>
          <p:nvPr/>
        </p:nvSpPr>
        <p:spPr bwMode="auto">
          <a:xfrm>
            <a:off x="85725" y="4148138"/>
            <a:ext cx="1935163" cy="24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10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Расследование</a:t>
            </a:r>
            <a:endParaRPr lang="en-US" sz="1600" dirty="0" smtClean="0">
              <a:solidFill>
                <a:srgbClr val="FFFFFF"/>
              </a:solidFill>
              <a:ea typeface="ＭＳ Ｐゴシック" pitchFamily="34" charset="-128"/>
            </a:endParaRPr>
          </a:p>
        </p:txBody>
      </p:sp>
      <p:sp>
        <p:nvSpPr>
          <p:cNvPr id="34827" name="TextBox 16"/>
          <p:cNvSpPr txBox="1">
            <a:spLocks noChangeArrowheads="1"/>
          </p:cNvSpPr>
          <p:nvPr/>
        </p:nvSpPr>
        <p:spPr bwMode="auto">
          <a:xfrm>
            <a:off x="142875" y="1581150"/>
            <a:ext cx="1862138"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Обнаружение</a:t>
            </a:r>
            <a:endParaRPr lang="en-US" sz="1600" dirty="0" smtClean="0">
              <a:solidFill>
                <a:srgbClr val="FFFFFF"/>
              </a:solidFill>
              <a:ea typeface="ＭＳ Ｐゴシック" pitchFamily="34" charset="-128"/>
            </a:endParaRPr>
          </a:p>
          <a:p>
            <a:pPr algn="ctr" eaLnBrk="1" fontAlgn="base">
              <a:lnSpc>
                <a:spcPct val="95000"/>
              </a:lnSpc>
              <a:spcBef>
                <a:spcPct val="0"/>
              </a:spcBef>
              <a:spcAft>
                <a:spcPct val="0"/>
              </a:spcAft>
              <a:buClr>
                <a:srgbClr val="000000"/>
              </a:buClr>
              <a:buSzPct val="100000"/>
              <a:buFont typeface="Arial" pitchFamily="34" charset="0"/>
              <a:buNone/>
            </a:pPr>
            <a:endParaRPr lang="en-US" sz="1600" dirty="0" smtClean="0">
              <a:solidFill>
                <a:srgbClr val="FFFFFF"/>
              </a:solidFill>
              <a:ea typeface="ＭＳ Ｐゴシック" pitchFamily="34" charset="-128"/>
            </a:endParaRPr>
          </a:p>
        </p:txBody>
      </p:sp>
      <p:pic>
        <p:nvPicPr>
          <p:cNvPr id="34828"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855788"/>
            <a:ext cx="3898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42"/>
          <p:cNvSpPr txBox="1">
            <a:spLocks noChangeArrowheads="1"/>
          </p:cNvSpPr>
          <p:nvPr/>
        </p:nvSpPr>
        <p:spPr bwMode="auto">
          <a:xfrm>
            <a:off x="2986980" y="2780928"/>
            <a:ext cx="129698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Обнаружить факт мошенничества в процессе работы банка</a:t>
            </a:r>
            <a:endParaRPr lang="en-US" sz="1200" b="0" dirty="0" smtClean="0">
              <a:solidFill>
                <a:srgbClr val="000000"/>
              </a:solidFill>
              <a:ea typeface="ＭＳ Ｐゴシック" pitchFamily="34" charset="-128"/>
            </a:endParaRPr>
          </a:p>
        </p:txBody>
      </p:sp>
      <p:sp>
        <p:nvSpPr>
          <p:cNvPr id="34830" name="TextBox 43"/>
          <p:cNvSpPr txBox="1">
            <a:spLocks noChangeArrowheads="1"/>
          </p:cNvSpPr>
          <p:nvPr/>
        </p:nvSpPr>
        <p:spPr bwMode="auto">
          <a:xfrm>
            <a:off x="5004048" y="2780928"/>
            <a:ext cx="125888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Предпринять действия по предотвращению факта мошенничества</a:t>
            </a:r>
            <a:endParaRPr lang="en-US" sz="1200" b="0" dirty="0" smtClean="0">
              <a:solidFill>
                <a:srgbClr val="000000"/>
              </a:solidFill>
              <a:ea typeface="ＭＳ Ｐゴシック" pitchFamily="34" charset="-128"/>
            </a:endParaRPr>
          </a:p>
        </p:txBody>
      </p:sp>
      <p:sp>
        <p:nvSpPr>
          <p:cNvPr id="34831" name="TextBox 44"/>
          <p:cNvSpPr txBox="1">
            <a:spLocks noChangeArrowheads="1"/>
          </p:cNvSpPr>
          <p:nvPr/>
        </p:nvSpPr>
        <p:spPr bwMode="auto">
          <a:xfrm>
            <a:off x="4704276" y="4365104"/>
            <a:ext cx="14255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Провести комплексный анализ данных, чтобы выявить потенциальные угрозы</a:t>
            </a:r>
            <a:endParaRPr lang="en-US" sz="1200" b="0" dirty="0" smtClean="0">
              <a:solidFill>
                <a:srgbClr val="000000"/>
              </a:solidFill>
              <a:ea typeface="ＭＳ Ｐゴシック" pitchFamily="34" charset="-128"/>
            </a:endParaRPr>
          </a:p>
        </p:txBody>
      </p:sp>
      <p:sp>
        <p:nvSpPr>
          <p:cNvPr id="34832" name="TextBox 45"/>
          <p:cNvSpPr txBox="1">
            <a:spLocks noChangeArrowheads="1"/>
          </p:cNvSpPr>
          <p:nvPr/>
        </p:nvSpPr>
        <p:spPr bwMode="auto">
          <a:xfrm>
            <a:off x="3143339" y="4333499"/>
            <a:ext cx="125888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Провести расследование, отправить дело в суд, обновить черные списки и правила</a:t>
            </a:r>
            <a:endParaRPr lang="en-GB" sz="1200" b="0" dirty="0" smtClean="0">
              <a:solidFill>
                <a:srgbClr val="000000"/>
              </a:solidFill>
              <a:ea typeface="ＭＳ Ｐゴシック" pitchFamily="34" charset="-128"/>
            </a:endParaRPr>
          </a:p>
        </p:txBody>
      </p:sp>
      <p:sp>
        <p:nvSpPr>
          <p:cNvPr id="34833" name="Rectangle 11"/>
          <p:cNvSpPr>
            <a:spLocks noChangeArrowheads="1"/>
          </p:cNvSpPr>
          <p:nvPr/>
        </p:nvSpPr>
        <p:spPr bwMode="auto">
          <a:xfrm>
            <a:off x="4631129" y="2420888"/>
            <a:ext cx="1545916"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F19027"/>
                </a:solidFill>
              </a:rPr>
              <a:t>Предотвратить</a:t>
            </a:r>
            <a:endParaRPr lang="en-US" sz="1400" dirty="0" smtClean="0">
              <a:solidFill>
                <a:srgbClr val="F19027"/>
              </a:solidFill>
            </a:endParaRPr>
          </a:p>
        </p:txBody>
      </p:sp>
      <p:sp>
        <p:nvSpPr>
          <p:cNvPr id="34834" name="Rectangle 12"/>
          <p:cNvSpPr>
            <a:spLocks noChangeArrowheads="1"/>
          </p:cNvSpPr>
          <p:nvPr/>
        </p:nvSpPr>
        <p:spPr bwMode="auto">
          <a:xfrm>
            <a:off x="3140664" y="2420888"/>
            <a:ext cx="1287320"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594F13"/>
                </a:solidFill>
              </a:rPr>
              <a:t>Обнаружить</a:t>
            </a:r>
            <a:endParaRPr lang="en-US" sz="1400" dirty="0" smtClean="0">
              <a:solidFill>
                <a:srgbClr val="594F13"/>
              </a:solidFill>
            </a:endParaRPr>
          </a:p>
        </p:txBody>
      </p:sp>
      <p:sp>
        <p:nvSpPr>
          <p:cNvPr id="34835" name="Rectangle 13"/>
          <p:cNvSpPr>
            <a:spLocks noChangeArrowheads="1"/>
          </p:cNvSpPr>
          <p:nvPr/>
        </p:nvSpPr>
        <p:spPr bwMode="auto">
          <a:xfrm>
            <a:off x="2771800" y="4051314"/>
            <a:ext cx="1440695"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008A52"/>
                </a:solidFill>
              </a:rPr>
              <a:t>Расследовать</a:t>
            </a:r>
            <a:endParaRPr lang="en-US" sz="1400" dirty="0" smtClean="0">
              <a:solidFill>
                <a:srgbClr val="008A52"/>
              </a:solidFill>
            </a:endParaRPr>
          </a:p>
        </p:txBody>
      </p:sp>
      <p:sp>
        <p:nvSpPr>
          <p:cNvPr id="34836" name="Rectangle 15"/>
          <p:cNvSpPr>
            <a:spLocks noChangeArrowheads="1"/>
          </p:cNvSpPr>
          <p:nvPr/>
        </p:nvSpPr>
        <p:spPr bwMode="auto">
          <a:xfrm>
            <a:off x="4860032" y="4077072"/>
            <a:ext cx="1572077"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AB1A86"/>
                </a:solidFill>
              </a:rPr>
              <a:t>Анализировать</a:t>
            </a:r>
            <a:endParaRPr lang="en-US" sz="1400" b="1" dirty="0" smtClean="0">
              <a:solidFill>
                <a:srgbClr val="AB1A86"/>
              </a:solidFill>
            </a:endParaRPr>
          </a:p>
        </p:txBody>
      </p:sp>
      <p:pic>
        <p:nvPicPr>
          <p:cNvPr id="34837" name="Picture 9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416300"/>
            <a:ext cx="292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Box 95"/>
          <p:cNvSpPr txBox="1">
            <a:spLocks noChangeArrowheads="1"/>
          </p:cNvSpPr>
          <p:nvPr/>
        </p:nvSpPr>
        <p:spPr bwMode="auto">
          <a:xfrm>
            <a:off x="4049713" y="3973513"/>
            <a:ext cx="1016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000" dirty="0" smtClean="0">
                <a:solidFill>
                  <a:srgbClr val="7889FB"/>
                </a:solidFill>
                <a:ea typeface="ＭＳ Ｐゴシック" pitchFamily="34" charset="-128"/>
              </a:rPr>
              <a:t>Мошенник</a:t>
            </a:r>
            <a:endParaRPr lang="en-US" sz="1000" dirty="0" smtClean="0">
              <a:solidFill>
                <a:srgbClr val="7889FB"/>
              </a:solidFill>
              <a:ea typeface="ＭＳ Ｐゴシック" pitchFamily="34" charset="-128"/>
            </a:endParaRPr>
          </a:p>
        </p:txBody>
      </p:sp>
      <p:sp>
        <p:nvSpPr>
          <p:cNvPr id="34839" name="Oval 18"/>
          <p:cNvSpPr>
            <a:spLocks noChangeArrowheads="1"/>
          </p:cNvSpPr>
          <p:nvPr/>
        </p:nvSpPr>
        <p:spPr bwMode="auto">
          <a:xfrm flipH="1">
            <a:off x="2397125" y="1624013"/>
            <a:ext cx="4343400" cy="4343400"/>
          </a:xfrm>
          <a:prstGeom prst="ellipse">
            <a:avLst/>
          </a:prstGeom>
          <a:noFill/>
          <a:ln w="127000" cap="rnd">
            <a:solidFill>
              <a:srgbClr val="A5A215"/>
            </a:solidFill>
            <a:prstDash val="sysDot"/>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defTabSz="912813" fontAlgn="base" hangingPunct="0">
              <a:lnSpc>
                <a:spcPct val="90000"/>
              </a:lnSpc>
              <a:spcBef>
                <a:spcPct val="0"/>
              </a:spcBef>
              <a:spcAft>
                <a:spcPct val="0"/>
              </a:spcAft>
              <a:buClr>
                <a:srgbClr val="000000"/>
              </a:buClr>
              <a:buSzPct val="100000"/>
            </a:pPr>
            <a:endParaRPr lang="en-GB" smtClean="0">
              <a:solidFill>
                <a:srgbClr val="000000"/>
              </a:solidFill>
              <a:latin typeface="Calibri" pitchFamily="34" charset="0"/>
            </a:endParaRPr>
          </a:p>
        </p:txBody>
      </p:sp>
      <p:sp>
        <p:nvSpPr>
          <p:cNvPr id="341031" name="Oval 35"/>
          <p:cNvSpPr>
            <a:spLocks noChangeArrowheads="1"/>
          </p:cNvSpPr>
          <p:nvPr/>
        </p:nvSpPr>
        <p:spPr bwMode="auto">
          <a:xfrm>
            <a:off x="2141538" y="1414463"/>
            <a:ext cx="4838700" cy="4838700"/>
          </a:xfrm>
          <a:prstGeom prst="ellipse">
            <a:avLst/>
          </a:prstGeom>
          <a:noFill/>
          <a:ln w="28575">
            <a:solidFill>
              <a:schemeClr val="accent3">
                <a:lumMod val="50000"/>
              </a:schemeClr>
            </a:solidFill>
            <a:prstDash val="sysDash"/>
            <a:round/>
            <a:headEnd/>
            <a:tailEnd/>
          </a:ln>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5" name="L-Shape 64"/>
          <p:cNvSpPr/>
          <p:nvPr/>
        </p:nvSpPr>
        <p:spPr bwMode="auto">
          <a:xfrm rot="16200000" flipV="1">
            <a:off x="2776538" y="2095500"/>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6" name="L-Shape 65"/>
          <p:cNvSpPr/>
          <p:nvPr/>
        </p:nvSpPr>
        <p:spPr bwMode="auto">
          <a:xfrm rot="8100000" flipV="1">
            <a:off x="4486275" y="6202363"/>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7" name="L-Shape 66"/>
          <p:cNvSpPr/>
          <p:nvPr/>
        </p:nvSpPr>
        <p:spPr bwMode="auto">
          <a:xfrm flipV="1">
            <a:off x="6213475" y="2070100"/>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34844" name="Text Box 64"/>
          <p:cNvSpPr txBox="1">
            <a:spLocks noChangeArrowheads="1"/>
          </p:cNvSpPr>
          <p:nvPr/>
        </p:nvSpPr>
        <p:spPr bwMode="auto">
          <a:xfrm>
            <a:off x="2051720" y="1451413"/>
            <a:ext cx="1224136" cy="4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Мониторинг/ отчетность</a:t>
            </a:r>
            <a:endParaRPr lang="en-US" sz="1200" dirty="0" smtClean="0">
              <a:solidFill>
                <a:srgbClr val="000000"/>
              </a:solidFill>
              <a:ea typeface="ＭＳ Ｐゴシック" pitchFamily="34" charset="-128"/>
            </a:endParaRPr>
          </a:p>
        </p:txBody>
      </p:sp>
      <p:sp>
        <p:nvSpPr>
          <p:cNvPr id="34845" name="Text Box 65"/>
          <p:cNvSpPr txBox="1">
            <a:spLocks noChangeArrowheads="1"/>
          </p:cNvSpPr>
          <p:nvPr/>
        </p:nvSpPr>
        <p:spPr bwMode="auto">
          <a:xfrm>
            <a:off x="5724128" y="1473644"/>
            <a:ext cx="1181661" cy="4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«Обучение» моделей</a:t>
            </a:r>
            <a:endParaRPr lang="en-US" sz="1200" dirty="0" smtClean="0">
              <a:solidFill>
                <a:srgbClr val="000000"/>
              </a:solidFill>
              <a:ea typeface="ＭＳ Ｐゴシック" pitchFamily="34" charset="-128"/>
            </a:endParaRPr>
          </a:p>
        </p:txBody>
      </p:sp>
      <p:sp>
        <p:nvSpPr>
          <p:cNvPr id="34846" name="Text Box 66"/>
          <p:cNvSpPr txBox="1">
            <a:spLocks noChangeArrowheads="1"/>
          </p:cNvSpPr>
          <p:nvPr/>
        </p:nvSpPr>
        <p:spPr bwMode="auto">
          <a:xfrm>
            <a:off x="3635896" y="6313508"/>
            <a:ext cx="1906784" cy="26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Работа «по правилам»</a:t>
            </a:r>
            <a:endParaRPr lang="en-US" sz="1200" dirty="0" smtClean="0">
              <a:solidFill>
                <a:srgbClr val="000000"/>
              </a:solidFill>
              <a:ea typeface="ＭＳ Ｐゴシック" pitchFamily="34" charset="-128"/>
            </a:endParaRPr>
          </a:p>
        </p:txBody>
      </p:sp>
      <p:sp>
        <p:nvSpPr>
          <p:cNvPr id="30" name="Rectangle 29"/>
          <p:cNvSpPr/>
          <p:nvPr/>
        </p:nvSpPr>
        <p:spPr>
          <a:xfrm>
            <a:off x="7287736" y="2060848"/>
            <a:ext cx="1463040" cy="431924"/>
          </a:xfrm>
          <a:prstGeom prst="rect">
            <a:avLst/>
          </a:prstGeom>
          <a:solidFill>
            <a:srgbClr val="FDB813"/>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FFFFFF"/>
                </a:solidFill>
              </a:rPr>
              <a:t>Identity Insight</a:t>
            </a:r>
          </a:p>
        </p:txBody>
      </p:sp>
      <p:sp>
        <p:nvSpPr>
          <p:cNvPr id="31" name="Rectangle 30"/>
          <p:cNvSpPr/>
          <p:nvPr/>
        </p:nvSpPr>
        <p:spPr>
          <a:xfrm>
            <a:off x="7287736" y="2616420"/>
            <a:ext cx="1463040" cy="431924"/>
          </a:xfrm>
          <a:prstGeom prst="rect">
            <a:avLst/>
          </a:prstGeom>
          <a:solidFill>
            <a:srgbClr val="FDB813"/>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FFFFFF"/>
                </a:solidFill>
              </a:rPr>
              <a:t>SPSS</a:t>
            </a:r>
          </a:p>
        </p:txBody>
      </p:sp>
      <p:sp>
        <p:nvSpPr>
          <p:cNvPr id="32" name="Rectangle 31"/>
          <p:cNvSpPr/>
          <p:nvPr/>
        </p:nvSpPr>
        <p:spPr>
          <a:xfrm>
            <a:off x="7287736" y="3141092"/>
            <a:ext cx="1463040" cy="431924"/>
          </a:xfrm>
          <a:prstGeom prst="rect">
            <a:avLst/>
          </a:prstGeom>
          <a:solidFill>
            <a:srgbClr val="FDB813"/>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err="1">
                <a:solidFill>
                  <a:srgbClr val="FFFFFF"/>
                </a:solidFill>
              </a:rPr>
              <a:t>iLog</a:t>
            </a:r>
            <a:endParaRPr lang="en-US" sz="1400" b="1" dirty="0">
              <a:solidFill>
                <a:srgbClr val="FFFFFF"/>
              </a:solidFill>
            </a:endParaRPr>
          </a:p>
        </p:txBody>
      </p:sp>
      <p:sp>
        <p:nvSpPr>
          <p:cNvPr id="46" name="Rectangle 45"/>
          <p:cNvSpPr/>
          <p:nvPr/>
        </p:nvSpPr>
        <p:spPr>
          <a:xfrm>
            <a:off x="342424" y="1844824"/>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Identity Insight</a:t>
            </a:r>
          </a:p>
        </p:txBody>
      </p:sp>
      <p:sp>
        <p:nvSpPr>
          <p:cNvPr id="47" name="Rectangle 46"/>
          <p:cNvSpPr/>
          <p:nvPr/>
        </p:nvSpPr>
        <p:spPr>
          <a:xfrm>
            <a:off x="342424" y="2145248"/>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SPSS</a:t>
            </a:r>
          </a:p>
        </p:txBody>
      </p:sp>
      <p:sp>
        <p:nvSpPr>
          <p:cNvPr id="48" name="Rectangle 47"/>
          <p:cNvSpPr/>
          <p:nvPr/>
        </p:nvSpPr>
        <p:spPr>
          <a:xfrm>
            <a:off x="342424" y="2452239"/>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err="1">
                <a:solidFill>
                  <a:srgbClr val="FFFFFF"/>
                </a:solidFill>
              </a:rPr>
              <a:t>iLog</a:t>
            </a:r>
            <a:endParaRPr lang="en-US" sz="1100" b="0" dirty="0">
              <a:solidFill>
                <a:srgbClr val="FFFFFF"/>
              </a:solidFill>
            </a:endParaRPr>
          </a:p>
        </p:txBody>
      </p:sp>
      <p:sp>
        <p:nvSpPr>
          <p:cNvPr id="49" name="Rectangle 48"/>
          <p:cNvSpPr/>
          <p:nvPr/>
        </p:nvSpPr>
        <p:spPr>
          <a:xfrm>
            <a:off x="342424" y="2745414"/>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Streams</a:t>
            </a:r>
          </a:p>
        </p:txBody>
      </p:sp>
      <p:sp>
        <p:nvSpPr>
          <p:cNvPr id="50" name="Rectangle 49"/>
          <p:cNvSpPr/>
          <p:nvPr/>
        </p:nvSpPr>
        <p:spPr>
          <a:xfrm>
            <a:off x="342424" y="3064243"/>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Content Analytics</a:t>
            </a:r>
          </a:p>
        </p:txBody>
      </p:sp>
      <p:sp>
        <p:nvSpPr>
          <p:cNvPr id="51" name="Rectangle 50"/>
          <p:cNvSpPr/>
          <p:nvPr/>
        </p:nvSpPr>
        <p:spPr>
          <a:xfrm>
            <a:off x="342424" y="3383072"/>
            <a:ext cx="1463040" cy="22860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i2</a:t>
            </a:r>
          </a:p>
        </p:txBody>
      </p:sp>
      <p:sp>
        <p:nvSpPr>
          <p:cNvPr id="52" name="Rectangle 51"/>
          <p:cNvSpPr/>
          <p:nvPr/>
        </p:nvSpPr>
        <p:spPr>
          <a:xfrm>
            <a:off x="7359174" y="4470111"/>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SPSS</a:t>
            </a:r>
          </a:p>
        </p:txBody>
      </p:sp>
      <p:sp>
        <p:nvSpPr>
          <p:cNvPr id="53" name="Rectangle 52"/>
          <p:cNvSpPr/>
          <p:nvPr/>
        </p:nvSpPr>
        <p:spPr>
          <a:xfrm>
            <a:off x="7359174" y="4777102"/>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LAWS</a:t>
            </a:r>
          </a:p>
        </p:txBody>
      </p:sp>
      <p:sp>
        <p:nvSpPr>
          <p:cNvPr id="54" name="Rectangle 53"/>
          <p:cNvSpPr/>
          <p:nvPr/>
        </p:nvSpPr>
        <p:spPr>
          <a:xfrm>
            <a:off x="7359174" y="5095931"/>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FAMS</a:t>
            </a:r>
          </a:p>
        </p:txBody>
      </p:sp>
      <p:sp>
        <p:nvSpPr>
          <p:cNvPr id="55" name="Rectangle 54"/>
          <p:cNvSpPr/>
          <p:nvPr/>
        </p:nvSpPr>
        <p:spPr>
          <a:xfrm>
            <a:off x="7359174" y="5414760"/>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Streams</a:t>
            </a:r>
          </a:p>
        </p:txBody>
      </p:sp>
      <p:sp>
        <p:nvSpPr>
          <p:cNvPr id="56" name="Rectangle 55"/>
          <p:cNvSpPr/>
          <p:nvPr/>
        </p:nvSpPr>
        <p:spPr>
          <a:xfrm>
            <a:off x="7359174" y="5708808"/>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Content Analytics</a:t>
            </a:r>
          </a:p>
        </p:txBody>
      </p:sp>
      <p:sp>
        <p:nvSpPr>
          <p:cNvPr id="57" name="Rectangle 56"/>
          <p:cNvSpPr/>
          <p:nvPr/>
        </p:nvSpPr>
        <p:spPr>
          <a:xfrm>
            <a:off x="7359174" y="6059407"/>
            <a:ext cx="1463040" cy="228600"/>
          </a:xfrm>
          <a:prstGeom prst="rect">
            <a:avLst/>
          </a:prstGeom>
          <a:solidFill>
            <a:srgbClr val="CC00CC"/>
          </a:solidFill>
          <a:ln/>
          <a:effectLst/>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err="1">
                <a:solidFill>
                  <a:srgbClr val="FFFFFF"/>
                </a:solidFill>
              </a:rPr>
              <a:t>iLog</a:t>
            </a:r>
            <a:endParaRPr lang="en-US" sz="1100" b="0" dirty="0">
              <a:solidFill>
                <a:srgbClr val="FFFFFF"/>
              </a:solidFill>
            </a:endParaRPr>
          </a:p>
        </p:txBody>
      </p:sp>
      <p:sp>
        <p:nvSpPr>
          <p:cNvPr id="58" name="Rectangle 57"/>
          <p:cNvSpPr/>
          <p:nvPr/>
        </p:nvSpPr>
        <p:spPr>
          <a:xfrm>
            <a:off x="321786" y="4470551"/>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i2</a:t>
            </a:r>
          </a:p>
        </p:txBody>
      </p:sp>
      <p:sp>
        <p:nvSpPr>
          <p:cNvPr id="59" name="Rectangle 58"/>
          <p:cNvSpPr/>
          <p:nvPr/>
        </p:nvSpPr>
        <p:spPr>
          <a:xfrm>
            <a:off x="321786" y="4770975"/>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Case Manager</a:t>
            </a:r>
          </a:p>
        </p:txBody>
      </p:sp>
      <p:sp>
        <p:nvSpPr>
          <p:cNvPr id="60" name="Rectangle 59"/>
          <p:cNvSpPr/>
          <p:nvPr/>
        </p:nvSpPr>
        <p:spPr>
          <a:xfrm>
            <a:off x="321786" y="5077966"/>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Identity Insights</a:t>
            </a:r>
          </a:p>
        </p:txBody>
      </p:sp>
      <p:sp>
        <p:nvSpPr>
          <p:cNvPr id="61" name="Rectangle 60"/>
          <p:cNvSpPr/>
          <p:nvPr/>
        </p:nvSpPr>
        <p:spPr>
          <a:xfrm>
            <a:off x="321786" y="5396795"/>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Cognos Reporting</a:t>
            </a:r>
          </a:p>
        </p:txBody>
      </p:sp>
      <p:sp>
        <p:nvSpPr>
          <p:cNvPr id="62" name="Rectangle 61"/>
          <p:cNvSpPr/>
          <p:nvPr/>
        </p:nvSpPr>
        <p:spPr>
          <a:xfrm>
            <a:off x="321786" y="5715624"/>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Streams</a:t>
            </a:r>
          </a:p>
        </p:txBody>
      </p:sp>
      <p:sp>
        <p:nvSpPr>
          <p:cNvPr id="63" name="Rectangle 62"/>
          <p:cNvSpPr/>
          <p:nvPr/>
        </p:nvSpPr>
        <p:spPr>
          <a:xfrm>
            <a:off x="321786" y="6034453"/>
            <a:ext cx="1463040" cy="228600"/>
          </a:xfrm>
          <a:prstGeom prst="rect">
            <a:avLst/>
          </a:prstGeom>
          <a:solidFill>
            <a:srgbClr val="00B050"/>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100" b="0" dirty="0">
                <a:solidFill>
                  <a:srgbClr val="FFFFFF"/>
                </a:solidFill>
              </a:rPr>
              <a:t>Content Analytics</a:t>
            </a:r>
          </a:p>
        </p:txBody>
      </p:sp>
    </p:spTree>
    <p:extLst>
      <p:ext uri="{BB962C8B-B14F-4D97-AF65-F5344CB8AC3E}">
        <p14:creationId xmlns:p14="http://schemas.microsoft.com/office/powerpoint/2010/main" val="2486380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спецификации решения </a:t>
            </a:r>
            <a:r>
              <a:rPr lang="en-US" dirty="0" smtClean="0"/>
              <a:t>IBM Fraud Appliance</a:t>
            </a:r>
            <a:endParaRPr lang="en-US" dirty="0"/>
          </a:p>
        </p:txBody>
      </p:sp>
      <p:sp>
        <p:nvSpPr>
          <p:cNvPr id="4" name="TextBox 3"/>
          <p:cNvSpPr txBox="1"/>
          <p:nvPr/>
        </p:nvSpPr>
        <p:spPr>
          <a:xfrm>
            <a:off x="457200" y="1485900"/>
            <a:ext cx="6059016" cy="4524315"/>
          </a:xfrm>
          <a:prstGeom prst="rect">
            <a:avLst/>
          </a:prstGeom>
          <a:noFill/>
        </p:spPr>
        <p:txBody>
          <a:bodyPr wrap="square" rtlCol="0">
            <a:spAutoFit/>
          </a:bodyPr>
          <a:lstStyle/>
          <a:p>
            <a:r>
              <a:rPr lang="ru-RU" sz="1600" dirty="0" smtClean="0">
                <a:solidFill>
                  <a:prstClr val="black"/>
                </a:solidFill>
              </a:rPr>
              <a:t>Программные компоненты</a:t>
            </a:r>
            <a:endParaRPr lang="en-US" sz="1600" dirty="0" smtClean="0">
              <a:solidFill>
                <a:prstClr val="black"/>
              </a:solidFill>
            </a:endParaRPr>
          </a:p>
          <a:p>
            <a:pPr marL="285750" indent="-285750">
              <a:buFont typeface="Arial" pitchFamily="34" charset="0"/>
              <a:buChar char="•"/>
            </a:pPr>
            <a:r>
              <a:rPr lang="en-US" sz="1600" dirty="0" smtClean="0">
                <a:solidFill>
                  <a:prstClr val="black"/>
                </a:solidFill>
              </a:rPr>
              <a:t>Identity Insights </a:t>
            </a:r>
          </a:p>
          <a:p>
            <a:pPr marL="285750" indent="-285750">
              <a:buFont typeface="Arial" pitchFamily="34" charset="0"/>
              <a:buChar char="•"/>
            </a:pPr>
            <a:r>
              <a:rPr lang="en-US" sz="1600" dirty="0" smtClean="0">
                <a:solidFill>
                  <a:prstClr val="black"/>
                </a:solidFill>
              </a:rPr>
              <a:t>i2 </a:t>
            </a:r>
          </a:p>
          <a:p>
            <a:pPr marL="742950" lvl="1" indent="-285750">
              <a:buFont typeface="Arial" pitchFamily="34" charset="0"/>
              <a:buChar char="•"/>
            </a:pPr>
            <a:r>
              <a:rPr lang="en-US" sz="1400" dirty="0" smtClean="0">
                <a:solidFill>
                  <a:prstClr val="black"/>
                </a:solidFill>
              </a:rPr>
              <a:t>Intelligence Analysis Platform, or</a:t>
            </a:r>
          </a:p>
          <a:p>
            <a:pPr marL="742950" lvl="1" indent="-285750">
              <a:buFont typeface="Arial" pitchFamily="34" charset="0"/>
              <a:buChar char="•"/>
            </a:pPr>
            <a:r>
              <a:rPr lang="en-US" sz="1400" dirty="0" smtClean="0">
                <a:solidFill>
                  <a:prstClr val="black"/>
                </a:solidFill>
              </a:rPr>
              <a:t>Analyst Notebook Premium</a:t>
            </a:r>
          </a:p>
          <a:p>
            <a:pPr marL="285750" indent="-285750">
              <a:buFont typeface="Arial" pitchFamily="34" charset="0"/>
              <a:buChar char="•"/>
            </a:pPr>
            <a:r>
              <a:rPr lang="en-US" sz="1600" dirty="0" smtClean="0">
                <a:solidFill>
                  <a:prstClr val="black"/>
                </a:solidFill>
              </a:rPr>
              <a:t>SPSS </a:t>
            </a:r>
          </a:p>
          <a:p>
            <a:pPr marL="742950" lvl="1" indent="-285750">
              <a:buFont typeface="Arial" pitchFamily="34" charset="0"/>
              <a:buChar char="•"/>
            </a:pPr>
            <a:r>
              <a:rPr lang="en-US" sz="1400" dirty="0" smtClean="0">
                <a:solidFill>
                  <a:prstClr val="black"/>
                </a:solidFill>
              </a:rPr>
              <a:t>Collaboration &amp; Deployment Services</a:t>
            </a:r>
          </a:p>
          <a:p>
            <a:pPr marL="742950" lvl="1" indent="-285750">
              <a:buFont typeface="Arial" pitchFamily="34" charset="0"/>
              <a:buChar char="•"/>
            </a:pPr>
            <a:r>
              <a:rPr lang="en-US" sz="1400" dirty="0" smtClean="0">
                <a:solidFill>
                  <a:prstClr val="black"/>
                </a:solidFill>
              </a:rPr>
              <a:t>Decision Management</a:t>
            </a:r>
          </a:p>
          <a:p>
            <a:pPr marL="742950" lvl="1" indent="-285750">
              <a:buFont typeface="Arial" pitchFamily="34" charset="0"/>
              <a:buChar char="•"/>
            </a:pPr>
            <a:r>
              <a:rPr lang="en-US" sz="1400" dirty="0" smtClean="0">
                <a:solidFill>
                  <a:prstClr val="black"/>
                </a:solidFill>
              </a:rPr>
              <a:t>Modeler</a:t>
            </a:r>
            <a:endParaRPr lang="en-US" sz="1400" b="1" strike="dblStrike" dirty="0" smtClean="0">
              <a:solidFill>
                <a:srgbClr val="FF0000"/>
              </a:solidFill>
            </a:endParaRPr>
          </a:p>
          <a:p>
            <a:pPr marL="285750" indent="-285750">
              <a:buFont typeface="Arial" pitchFamily="34" charset="0"/>
              <a:buChar char="•"/>
            </a:pPr>
            <a:r>
              <a:rPr lang="en-US" sz="1600" dirty="0" err="1" smtClean="0">
                <a:solidFill>
                  <a:prstClr val="black"/>
                </a:solidFill>
              </a:rPr>
              <a:t>Cognos</a:t>
            </a:r>
            <a:r>
              <a:rPr lang="en-US" sz="1600" dirty="0" smtClean="0">
                <a:solidFill>
                  <a:prstClr val="black"/>
                </a:solidFill>
              </a:rPr>
              <a:t> </a:t>
            </a:r>
          </a:p>
          <a:p>
            <a:pPr marL="742950" lvl="1" indent="-285750">
              <a:buFont typeface="Arial" pitchFamily="34" charset="0"/>
              <a:buChar char="•"/>
            </a:pPr>
            <a:r>
              <a:rPr lang="en-US" sz="1400" dirty="0" smtClean="0">
                <a:solidFill>
                  <a:prstClr val="black"/>
                </a:solidFill>
              </a:rPr>
              <a:t>BI Reporting</a:t>
            </a:r>
          </a:p>
          <a:p>
            <a:pPr marL="742950" lvl="1" indent="-285750">
              <a:buFont typeface="Arial" pitchFamily="34" charset="0"/>
              <a:buChar char="•"/>
            </a:pPr>
            <a:r>
              <a:rPr lang="en-US" sz="1400" dirty="0" smtClean="0">
                <a:solidFill>
                  <a:prstClr val="black"/>
                </a:solidFill>
              </a:rPr>
              <a:t>BI </a:t>
            </a:r>
            <a:r>
              <a:rPr lang="en-US" sz="1400" dirty="0" err="1" smtClean="0">
                <a:solidFill>
                  <a:prstClr val="black"/>
                </a:solidFill>
              </a:rPr>
              <a:t>Dashboarding</a:t>
            </a:r>
            <a:endParaRPr lang="en-US" sz="1400" dirty="0" smtClean="0">
              <a:solidFill>
                <a:prstClr val="black"/>
              </a:solidFill>
            </a:endParaRPr>
          </a:p>
          <a:p>
            <a:pPr marL="742950" lvl="1" indent="-285750">
              <a:buFont typeface="Arial" pitchFamily="34" charset="0"/>
              <a:buChar char="•"/>
            </a:pPr>
            <a:r>
              <a:rPr lang="en-US" sz="1400" dirty="0" smtClean="0">
                <a:solidFill>
                  <a:prstClr val="black"/>
                </a:solidFill>
              </a:rPr>
              <a:t>BI </a:t>
            </a:r>
            <a:r>
              <a:rPr lang="en-US" sz="1400" dirty="0" err="1" smtClean="0">
                <a:solidFill>
                  <a:prstClr val="black"/>
                </a:solidFill>
              </a:rPr>
              <a:t>Scorecarding</a:t>
            </a:r>
            <a:endParaRPr lang="en-US" sz="1400" dirty="0" smtClean="0">
              <a:solidFill>
                <a:prstClr val="black"/>
              </a:solidFill>
            </a:endParaRPr>
          </a:p>
          <a:p>
            <a:pPr marL="285750" indent="-285750">
              <a:buFont typeface="Arial" pitchFamily="34" charset="0"/>
              <a:buChar char="•"/>
            </a:pPr>
            <a:r>
              <a:rPr lang="en-US" sz="1600" dirty="0" err="1">
                <a:solidFill>
                  <a:prstClr val="black"/>
                </a:solidFill>
              </a:rPr>
              <a:t>InfoSphere</a:t>
            </a:r>
            <a:r>
              <a:rPr lang="en-US" sz="1600" dirty="0">
                <a:solidFill>
                  <a:prstClr val="black"/>
                </a:solidFill>
              </a:rPr>
              <a:t> Change Data </a:t>
            </a:r>
            <a:r>
              <a:rPr lang="en-US" sz="1600" dirty="0" smtClean="0">
                <a:solidFill>
                  <a:prstClr val="black"/>
                </a:solidFill>
              </a:rPr>
              <a:t>Capture or Change Data Delivery</a:t>
            </a:r>
          </a:p>
          <a:p>
            <a:pPr marL="285750" indent="-285750">
              <a:buFont typeface="Arial" pitchFamily="34" charset="0"/>
              <a:buChar char="•"/>
            </a:pPr>
            <a:r>
              <a:rPr lang="en-US" sz="1600" dirty="0" smtClean="0">
                <a:solidFill>
                  <a:prstClr val="black"/>
                </a:solidFill>
              </a:rPr>
              <a:t>DB/2 LUW or DB2 z/OS V10</a:t>
            </a:r>
          </a:p>
          <a:p>
            <a:pPr marL="285750" indent="-285750">
              <a:buFont typeface="Arial" pitchFamily="34" charset="0"/>
              <a:buChar char="•"/>
            </a:pPr>
            <a:endParaRPr lang="en-US" sz="1600" dirty="0">
              <a:solidFill>
                <a:prstClr val="black"/>
              </a:solidFill>
            </a:endParaRPr>
          </a:p>
          <a:p>
            <a:r>
              <a:rPr lang="ru-RU" sz="1600" dirty="0" smtClean="0">
                <a:solidFill>
                  <a:prstClr val="black"/>
                </a:solidFill>
              </a:rPr>
              <a:t>Аппаратное обеспечение</a:t>
            </a:r>
            <a:endParaRPr lang="en-US" sz="1600" dirty="0" smtClean="0">
              <a:solidFill>
                <a:prstClr val="black"/>
              </a:solidFill>
            </a:endParaRPr>
          </a:p>
          <a:p>
            <a:pPr marL="285750" indent="-285750">
              <a:buFont typeface="Arial" pitchFamily="34" charset="0"/>
              <a:buChar char="•"/>
            </a:pPr>
            <a:r>
              <a:rPr lang="en-US" sz="1600" dirty="0">
                <a:solidFill>
                  <a:prstClr val="black"/>
                </a:solidFill>
              </a:rPr>
              <a:t>IBM </a:t>
            </a:r>
            <a:r>
              <a:rPr lang="en-US" sz="1600" dirty="0" err="1">
                <a:solidFill>
                  <a:prstClr val="black"/>
                </a:solidFill>
              </a:rPr>
              <a:t>PureFlex</a:t>
            </a:r>
            <a:r>
              <a:rPr lang="en-US" sz="1600" dirty="0">
                <a:solidFill>
                  <a:prstClr val="black"/>
                </a:solidFill>
              </a:rPr>
              <a:t>™ System, IBM </a:t>
            </a:r>
            <a:r>
              <a:rPr lang="en-US" sz="1600" dirty="0" err="1">
                <a:solidFill>
                  <a:prstClr val="black"/>
                </a:solidFill>
              </a:rPr>
              <a:t>PureApplication</a:t>
            </a:r>
            <a:r>
              <a:rPr lang="en-US" sz="1600" dirty="0">
                <a:solidFill>
                  <a:prstClr val="black"/>
                </a:solidFill>
              </a:rPr>
              <a:t>™ System, </a:t>
            </a:r>
            <a:r>
              <a:rPr lang="en-US" sz="1600" dirty="0" smtClean="0">
                <a:solidFill>
                  <a:prstClr val="black"/>
                </a:solidFill>
              </a:rPr>
              <a:t>or </a:t>
            </a:r>
            <a:r>
              <a:rPr lang="en-US" sz="1600" dirty="0">
                <a:solidFill>
                  <a:prstClr val="black"/>
                </a:solidFill>
              </a:rPr>
              <a:t>IBM </a:t>
            </a:r>
            <a:r>
              <a:rPr lang="en-US" sz="1600" dirty="0" smtClean="0">
                <a:solidFill>
                  <a:prstClr val="black"/>
                </a:solidFill>
              </a:rPr>
              <a:t>zEnterprise™ System</a:t>
            </a:r>
            <a:endParaRPr lang="en-US" sz="1600" dirty="0">
              <a:solidFill>
                <a:prstClr val="black"/>
              </a:solidFill>
            </a:endParaRPr>
          </a:p>
        </p:txBody>
      </p:sp>
      <p:sp>
        <p:nvSpPr>
          <p:cNvPr id="6" name="Slide Number Placeholder 5"/>
          <p:cNvSpPr>
            <a:spLocks noGrp="1"/>
          </p:cNvSpPr>
          <p:nvPr>
            <p:ph type="sldNum" sz="quarter" idx="10"/>
          </p:nvPr>
        </p:nvSpPr>
        <p:spPr/>
        <p:txBody>
          <a:bodyPr/>
          <a:lstStyle/>
          <a:p>
            <a:fld id="{0CA31E9F-6246-4CFC-8EDA-9805C9216C01}" type="slidenum">
              <a:rPr lang="en-US" smtClean="0">
                <a:solidFill>
                  <a:prstClr val="black"/>
                </a:solidFill>
              </a:rPr>
              <a:pPr/>
              <a:t>16</a:t>
            </a:fld>
            <a:endParaRPr lang="en-US">
              <a:solidFill>
                <a:prstClr val="black"/>
              </a:solidFill>
            </a:endParaRPr>
          </a:p>
        </p:txBody>
      </p:sp>
      <p:pic>
        <p:nvPicPr>
          <p:cNvPr id="7" name="Picture 21" descr="PureFlex Blue 3Q Sma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932" y="1462050"/>
            <a:ext cx="1714500" cy="43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5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3174" y="6537325"/>
            <a:ext cx="366346"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9pPr>
          </a:lstStyle>
          <a:p>
            <a:pPr eaLnBrk="1" hangingPunct="1"/>
            <a:fld id="{7A086C2E-B125-4AF8-95C0-58867C3E9450}" type="slidenum">
              <a:rPr lang="en-US" sz="800" b="0">
                <a:solidFill>
                  <a:srgbClr val="000000"/>
                </a:solidFill>
              </a:rPr>
              <a:pPr eaLnBrk="1" hangingPunct="1"/>
              <a:t>17</a:t>
            </a:fld>
            <a:endParaRPr lang="en-US" sz="800" b="0">
              <a:solidFill>
                <a:srgbClr val="00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73" y="1503364"/>
            <a:ext cx="7039708" cy="448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2" name="Text Box 4"/>
          <p:cNvSpPr txBox="1">
            <a:spLocks noChangeArrowheads="1"/>
          </p:cNvSpPr>
          <p:nvPr/>
        </p:nvSpPr>
        <p:spPr bwMode="auto">
          <a:xfrm>
            <a:off x="549520" y="5989638"/>
            <a:ext cx="7130562"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9pPr>
          </a:lstStyle>
          <a:p>
            <a:pPr eaLnBrk="1" hangingPunct="1"/>
            <a:r>
              <a:rPr lang="ru-RU" sz="1100" b="0" dirty="0">
                <a:solidFill>
                  <a:srgbClr val="000000"/>
                </a:solidFill>
              </a:rPr>
              <a:t>* - источник - </a:t>
            </a:r>
            <a:r>
              <a:rPr lang="en-US" sz="1100" b="0" dirty="0">
                <a:solidFill>
                  <a:srgbClr val="000000"/>
                </a:solidFill>
              </a:rPr>
              <a:t> </a:t>
            </a:r>
            <a:r>
              <a:rPr lang="ru-RU" sz="1100" b="0" dirty="0">
                <a:solidFill>
                  <a:srgbClr val="000000"/>
                </a:solidFill>
              </a:rPr>
              <a:t>Материалы конференции </a:t>
            </a:r>
            <a:r>
              <a:rPr lang="en-US" sz="1100" b="0" dirty="0">
                <a:solidFill>
                  <a:srgbClr val="000000"/>
                </a:solidFill>
              </a:rPr>
              <a:t>EMA </a:t>
            </a:r>
            <a:r>
              <a:rPr lang="ru-RU" sz="1100" b="0" dirty="0">
                <a:solidFill>
                  <a:srgbClr val="000000"/>
                </a:solidFill>
              </a:rPr>
              <a:t>от 05.02.2013 </a:t>
            </a:r>
          </a:p>
          <a:p>
            <a:pPr eaLnBrk="1" hangingPunct="1"/>
            <a:r>
              <a:rPr lang="ru-RU" sz="1100" b="0" dirty="0">
                <a:solidFill>
                  <a:srgbClr val="000000"/>
                </a:solidFill>
              </a:rPr>
              <a:t>http://ema.com.ua/2013/02/практика-противодействия-кибер-прес/ </a:t>
            </a:r>
          </a:p>
          <a:p>
            <a:pPr eaLnBrk="1" hangingPunct="1"/>
            <a:endParaRPr lang="ru-RU" sz="1100" b="0" dirty="0">
              <a:solidFill>
                <a:srgbClr val="000000"/>
              </a:solidFill>
            </a:endParaRPr>
          </a:p>
        </p:txBody>
      </p:sp>
      <p:sp>
        <p:nvSpPr>
          <p:cNvPr id="6" name="Rectangle 11"/>
          <p:cNvSpPr txBox="1">
            <a:spLocks noChangeArrowheads="1"/>
          </p:cNvSpPr>
          <p:nvPr/>
        </p:nvSpPr>
        <p:spPr bwMode="auto">
          <a:xfrm>
            <a:off x="231531" y="592139"/>
            <a:ext cx="8622323"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sz="2200">
                <a:solidFill>
                  <a:schemeClr val="hlink"/>
                </a:solidFill>
                <a:latin typeface="+mj-lt"/>
                <a:ea typeface="+mj-ea"/>
                <a:cs typeface="+mj-cs"/>
              </a:defRPr>
            </a:lvl1pPr>
            <a:lvl2pPr eaLnBrk="0" fontAlgn="base" hangingPunct="0">
              <a:lnSpc>
                <a:spcPct val="90000"/>
              </a:lnSpc>
              <a:spcBef>
                <a:spcPct val="0"/>
              </a:spcBef>
              <a:spcAft>
                <a:spcPct val="0"/>
              </a:spcAft>
              <a:defRPr sz="2200">
                <a:solidFill>
                  <a:schemeClr val="hlink"/>
                </a:solidFill>
                <a:latin typeface="Arial" pitchFamily="34" charset="0"/>
              </a:defRPr>
            </a:lvl2pPr>
            <a:lvl3pPr eaLnBrk="0" fontAlgn="base" hangingPunct="0">
              <a:lnSpc>
                <a:spcPct val="90000"/>
              </a:lnSpc>
              <a:spcBef>
                <a:spcPct val="0"/>
              </a:spcBef>
              <a:spcAft>
                <a:spcPct val="0"/>
              </a:spcAft>
              <a:defRPr sz="2200">
                <a:solidFill>
                  <a:schemeClr val="hlink"/>
                </a:solidFill>
                <a:latin typeface="Arial" pitchFamily="34" charset="0"/>
              </a:defRPr>
            </a:lvl3pPr>
            <a:lvl4pPr eaLnBrk="0" fontAlgn="base" hangingPunct="0">
              <a:lnSpc>
                <a:spcPct val="90000"/>
              </a:lnSpc>
              <a:spcBef>
                <a:spcPct val="0"/>
              </a:spcBef>
              <a:spcAft>
                <a:spcPct val="0"/>
              </a:spcAft>
              <a:defRPr sz="2200">
                <a:solidFill>
                  <a:schemeClr val="hlink"/>
                </a:solidFill>
                <a:latin typeface="Arial" pitchFamily="34" charset="0"/>
              </a:defRPr>
            </a:lvl4pPr>
            <a:lvl5pPr eaLnBrk="0" fontAlgn="base" hangingPunct="0">
              <a:lnSpc>
                <a:spcPct val="90000"/>
              </a:lnSpc>
              <a:spcBef>
                <a:spcPct val="0"/>
              </a:spcBef>
              <a:spcAft>
                <a:spcPct val="0"/>
              </a:spcAft>
              <a:defRPr sz="2200">
                <a:solidFill>
                  <a:schemeClr val="hlink"/>
                </a:solidFill>
                <a:latin typeface="Arial" pitchFamily="34" charset="0"/>
              </a:defRPr>
            </a:lvl5pPr>
            <a:lvl6pPr marL="457200" fontAlgn="base">
              <a:lnSpc>
                <a:spcPct val="90000"/>
              </a:lnSpc>
              <a:spcBef>
                <a:spcPct val="0"/>
              </a:spcBef>
              <a:spcAft>
                <a:spcPct val="0"/>
              </a:spcAft>
              <a:defRPr sz="2200">
                <a:solidFill>
                  <a:schemeClr val="hlink"/>
                </a:solidFill>
                <a:latin typeface="Arial" pitchFamily="34" charset="0"/>
              </a:defRPr>
            </a:lvl6pPr>
            <a:lvl7pPr marL="914400" fontAlgn="base">
              <a:lnSpc>
                <a:spcPct val="90000"/>
              </a:lnSpc>
              <a:spcBef>
                <a:spcPct val="0"/>
              </a:spcBef>
              <a:spcAft>
                <a:spcPct val="0"/>
              </a:spcAft>
              <a:defRPr sz="2200">
                <a:solidFill>
                  <a:schemeClr val="hlink"/>
                </a:solidFill>
                <a:latin typeface="Arial" pitchFamily="34" charset="0"/>
              </a:defRPr>
            </a:lvl7pPr>
            <a:lvl8pPr marL="1371600" fontAlgn="base">
              <a:lnSpc>
                <a:spcPct val="90000"/>
              </a:lnSpc>
              <a:spcBef>
                <a:spcPct val="0"/>
              </a:spcBef>
              <a:spcAft>
                <a:spcPct val="0"/>
              </a:spcAft>
              <a:defRPr sz="2200">
                <a:solidFill>
                  <a:schemeClr val="hlink"/>
                </a:solidFill>
                <a:latin typeface="Arial" pitchFamily="34" charset="0"/>
              </a:defRPr>
            </a:lvl8pPr>
            <a:lvl9pPr marL="1828800" fontAlgn="base">
              <a:lnSpc>
                <a:spcPct val="90000"/>
              </a:lnSpc>
              <a:spcBef>
                <a:spcPct val="0"/>
              </a:spcBef>
              <a:spcAft>
                <a:spcPct val="0"/>
              </a:spcAft>
              <a:defRPr sz="2200">
                <a:solidFill>
                  <a:schemeClr val="hlink"/>
                </a:solidFill>
                <a:latin typeface="Arial" pitchFamily="34" charset="0"/>
              </a:defRPr>
            </a:lvl9pPr>
          </a:lstStyle>
          <a:p>
            <a:r>
              <a:rPr lang="ru-RU" b="1" dirty="0"/>
              <a:t>Статистика </a:t>
            </a:r>
            <a:r>
              <a:rPr lang="ru-RU" b="1" dirty="0" smtClean="0"/>
              <a:t>мошенничества. </a:t>
            </a:r>
          </a:p>
          <a:p>
            <a:r>
              <a:rPr lang="ru-RU" dirty="0" smtClean="0"/>
              <a:t>Динамика роста в разрезе видов мошенничества</a:t>
            </a:r>
            <a:endParaRPr lang="en-US" dirty="0"/>
          </a:p>
        </p:txBody>
      </p:sp>
      <p:sp>
        <p:nvSpPr>
          <p:cNvPr id="20485" name="TextBox 1"/>
          <p:cNvSpPr txBox="1">
            <a:spLocks noChangeArrowheads="1"/>
          </p:cNvSpPr>
          <p:nvPr/>
        </p:nvSpPr>
        <p:spPr bwMode="auto">
          <a:xfrm rot="-5400000">
            <a:off x="31141" y="3864140"/>
            <a:ext cx="121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ru-RU" sz="1100" b="0"/>
              <a:t>Кол-во событий</a:t>
            </a:r>
            <a:endParaRPr lang="en-US" sz="1100" b="0"/>
          </a:p>
        </p:txBody>
      </p:sp>
    </p:spTree>
    <p:extLst>
      <p:ext uri="{BB962C8B-B14F-4D97-AF65-F5344CB8AC3E}">
        <p14:creationId xmlns:p14="http://schemas.microsoft.com/office/powerpoint/2010/main" val="1395957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11"/>
          <p:cNvSpPr>
            <a:spLocks noGrp="1" noChangeArrowheads="1"/>
          </p:cNvSpPr>
          <p:nvPr>
            <p:ph type="title" idx="4294967295"/>
          </p:nvPr>
        </p:nvSpPr>
        <p:spPr>
          <a:xfrm>
            <a:off x="130420" y="631825"/>
            <a:ext cx="8620857" cy="5207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r>
              <a:rPr lang="ru-RU" b="1" dirty="0" smtClean="0"/>
              <a:t>Статистика. </a:t>
            </a:r>
            <a:r>
              <a:rPr lang="ru-RU" b="1" dirty="0"/>
              <a:t/>
            </a:r>
            <a:br>
              <a:rPr lang="ru-RU" b="1" dirty="0"/>
            </a:br>
            <a:r>
              <a:rPr lang="ru-RU" dirty="0" smtClean="0"/>
              <a:t>Факты </a:t>
            </a:r>
            <a:r>
              <a:rPr lang="ru-RU" dirty="0"/>
              <a:t>и цифры</a:t>
            </a:r>
            <a:endParaRPr lang="en-US" dirty="0"/>
          </a:p>
        </p:txBody>
      </p:sp>
      <p:sp>
        <p:nvSpPr>
          <p:cNvPr id="18" name="Text Box 2"/>
          <p:cNvSpPr txBox="1">
            <a:spLocks noChangeArrowheads="1"/>
          </p:cNvSpPr>
          <p:nvPr/>
        </p:nvSpPr>
        <p:spPr bwMode="auto">
          <a:xfrm>
            <a:off x="271097" y="1347788"/>
            <a:ext cx="8686800" cy="524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69863" indent="-169863"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1pPr>
            <a:lvl2pPr marL="506413" indent="-161925"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2pPr>
            <a:lvl3pPr marL="852488" indent="-169863"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3pPr>
            <a:lvl4pPr marL="1600200" indent="-228600"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4pPr>
            <a:lvl5pPr marL="2057400" indent="-228600" eaLnBrk="0" hangingPunc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400" b="1">
                <a:solidFill>
                  <a:schemeClr val="tx1"/>
                </a:solidFill>
                <a:latin typeface="Arial" pitchFamily="34" charset="0"/>
                <a:ea typeface="MS PGothic" pitchFamily="34" charset="-128"/>
              </a:defRPr>
            </a:lvl9pPr>
          </a:lstStyle>
          <a:p>
            <a:pPr eaLnBrk="1" hangingPunct="1">
              <a:spcBef>
                <a:spcPts val="1000"/>
              </a:spcBef>
              <a:buFont typeface="Wingdings" pitchFamily="2" charset="2"/>
              <a:buChar char=""/>
            </a:pPr>
            <a:r>
              <a:rPr lang="ru-RU" sz="1600" b="0" dirty="0">
                <a:solidFill>
                  <a:srgbClr val="000000"/>
                </a:solidFill>
              </a:rPr>
              <a:t>Система Электронных Платежей Национального Банка Украины *</a:t>
            </a:r>
          </a:p>
          <a:p>
            <a:pPr lvl="1" eaLnBrk="1" hangingPunct="1">
              <a:buFont typeface="Arial" pitchFamily="34" charset="0"/>
              <a:buChar char="–"/>
            </a:pPr>
            <a:r>
              <a:rPr lang="ru-RU" sz="1400" b="0" dirty="0">
                <a:solidFill>
                  <a:srgbClr val="000000"/>
                </a:solidFill>
              </a:rPr>
              <a:t>Количество транзакций за 2012 год:	335 500 тыс. шт.</a:t>
            </a:r>
          </a:p>
          <a:p>
            <a:pPr lvl="1" eaLnBrk="1" hangingPunct="1">
              <a:buFont typeface="Arial" pitchFamily="34" charset="0"/>
              <a:buChar char="–"/>
            </a:pPr>
            <a:r>
              <a:rPr lang="ru-RU" sz="1400" b="0" dirty="0">
                <a:solidFill>
                  <a:srgbClr val="000000"/>
                </a:solidFill>
              </a:rPr>
              <a:t>Рост по сравнению с 2011 годом:	1%</a:t>
            </a:r>
          </a:p>
          <a:p>
            <a:pPr lvl="1" eaLnBrk="1" hangingPunct="1">
              <a:buFont typeface="Arial" pitchFamily="34" charset="0"/>
              <a:buChar char="–"/>
            </a:pPr>
            <a:r>
              <a:rPr lang="ru-RU" sz="1400" b="0" dirty="0">
                <a:solidFill>
                  <a:srgbClr val="000000"/>
                </a:solidFill>
              </a:rPr>
              <a:t>Общий объем:			</a:t>
            </a:r>
            <a:r>
              <a:rPr lang="bg-BG" sz="1400" b="0" dirty="0">
                <a:solidFill>
                  <a:srgbClr val="000000"/>
                </a:solidFill>
              </a:rPr>
              <a:t>11 723 088 млн. грн.</a:t>
            </a:r>
          </a:p>
          <a:p>
            <a:pPr lvl="1" eaLnBrk="1" hangingPunct="1">
              <a:buFont typeface="Arial" pitchFamily="34" charset="0"/>
              <a:buChar char="–"/>
            </a:pPr>
            <a:r>
              <a:rPr lang="bg-BG" sz="1400" b="0" dirty="0">
                <a:solidFill>
                  <a:srgbClr val="000000"/>
                </a:solidFill>
              </a:rPr>
              <a:t>Прирост по отношению к 2011 году:	14%</a:t>
            </a:r>
          </a:p>
          <a:p>
            <a:pPr lvl="1" eaLnBrk="1" hangingPunct="1">
              <a:buFont typeface="Arial" pitchFamily="34" charset="0"/>
              <a:buChar char="–"/>
            </a:pPr>
            <a:endParaRPr lang="bg-BG" sz="1600" b="0" dirty="0">
              <a:solidFill>
                <a:srgbClr val="000000"/>
              </a:solidFill>
            </a:endParaRPr>
          </a:p>
          <a:p>
            <a:pPr eaLnBrk="1" hangingPunct="1">
              <a:spcBef>
                <a:spcPts val="1000"/>
              </a:spcBef>
              <a:buFont typeface="Wingdings" pitchFamily="2" charset="2"/>
              <a:buChar char=""/>
            </a:pPr>
            <a:r>
              <a:rPr lang="bg-BG" sz="1600" b="0" dirty="0">
                <a:solidFill>
                  <a:srgbClr val="000000"/>
                </a:solidFill>
              </a:rPr>
              <a:t>Международные платежные системы (</a:t>
            </a:r>
            <a:r>
              <a:rPr lang="en-US" sz="1600" b="0" dirty="0">
                <a:solidFill>
                  <a:srgbClr val="000000"/>
                </a:solidFill>
              </a:rPr>
              <a:t>Visa &amp; Master Card)</a:t>
            </a:r>
            <a:r>
              <a:rPr lang="ru-RU" sz="1600" b="0" dirty="0">
                <a:solidFill>
                  <a:srgbClr val="000000"/>
                </a:solidFill>
              </a:rPr>
              <a:t> **</a:t>
            </a:r>
          </a:p>
          <a:p>
            <a:pPr lvl="1" eaLnBrk="1" hangingPunct="1">
              <a:buFont typeface="Arial" pitchFamily="34" charset="0"/>
              <a:buChar char="–"/>
            </a:pPr>
            <a:r>
              <a:rPr lang="ru-RU" sz="1400" b="0" dirty="0">
                <a:solidFill>
                  <a:srgbClr val="000000"/>
                </a:solidFill>
              </a:rPr>
              <a:t>Общее количество карт:		</a:t>
            </a:r>
            <a:r>
              <a:rPr lang="en-US" sz="1400" b="0" dirty="0">
                <a:solidFill>
                  <a:srgbClr val="000000"/>
                </a:solidFill>
              </a:rPr>
              <a:t>69 826 </a:t>
            </a:r>
            <a:r>
              <a:rPr lang="ru-RU" sz="1400" b="0" dirty="0">
                <a:solidFill>
                  <a:srgbClr val="000000"/>
                </a:solidFill>
              </a:rPr>
              <a:t>тыс. шт.</a:t>
            </a:r>
          </a:p>
          <a:p>
            <a:pPr lvl="1" eaLnBrk="1" hangingPunct="1">
              <a:buFont typeface="Arial" pitchFamily="34" charset="0"/>
              <a:buChar char="–"/>
            </a:pPr>
            <a:r>
              <a:rPr lang="ru-RU" sz="1400" b="0" dirty="0">
                <a:solidFill>
                  <a:srgbClr val="000000"/>
                </a:solidFill>
              </a:rPr>
              <a:t>Количество активных карт:		</a:t>
            </a:r>
            <a:r>
              <a:rPr lang="en-US" sz="1400" b="0" dirty="0">
                <a:solidFill>
                  <a:srgbClr val="000000"/>
                </a:solidFill>
              </a:rPr>
              <a:t>33 106</a:t>
            </a:r>
            <a:r>
              <a:rPr lang="ru-RU" sz="1400" b="0" dirty="0">
                <a:solidFill>
                  <a:srgbClr val="000000"/>
                </a:solidFill>
              </a:rPr>
              <a:t> тыс. шт.</a:t>
            </a:r>
          </a:p>
          <a:p>
            <a:pPr lvl="1" eaLnBrk="1" hangingPunct="1">
              <a:buFont typeface="Arial" pitchFamily="34" charset="0"/>
              <a:buChar char="–"/>
            </a:pPr>
            <a:r>
              <a:rPr lang="ru-RU" sz="1400" b="0" dirty="0">
                <a:solidFill>
                  <a:srgbClr val="000000"/>
                </a:solidFill>
              </a:rPr>
              <a:t>Кол-во держателей:		</a:t>
            </a:r>
            <a:r>
              <a:rPr lang="en-US" sz="1400" b="0" dirty="0">
                <a:solidFill>
                  <a:srgbClr val="000000"/>
                </a:solidFill>
              </a:rPr>
              <a:t>44 339</a:t>
            </a:r>
            <a:r>
              <a:rPr lang="ru-RU" sz="1400" b="0" dirty="0">
                <a:solidFill>
                  <a:srgbClr val="000000"/>
                </a:solidFill>
              </a:rPr>
              <a:t> тыс. шт.</a:t>
            </a:r>
          </a:p>
          <a:p>
            <a:pPr lvl="1" eaLnBrk="1" hangingPunct="1">
              <a:buFont typeface="Arial" pitchFamily="34" charset="0"/>
              <a:buChar char="–"/>
            </a:pPr>
            <a:r>
              <a:rPr lang="ru-RU" sz="1400" b="0" dirty="0">
                <a:solidFill>
                  <a:srgbClr val="000000"/>
                </a:solidFill>
              </a:rPr>
              <a:t>Среднее кол-во операций на карту:	3.3 операции в месяц</a:t>
            </a:r>
          </a:p>
          <a:p>
            <a:pPr lvl="1" eaLnBrk="1" hangingPunct="1">
              <a:buFont typeface="Arial" pitchFamily="34" charset="0"/>
              <a:buChar char="–"/>
            </a:pPr>
            <a:r>
              <a:rPr lang="ru-RU" sz="1400" b="0" dirty="0">
                <a:solidFill>
                  <a:srgbClr val="000000"/>
                </a:solidFill>
              </a:rPr>
              <a:t>Количество транзакций за 2012 год:	</a:t>
            </a:r>
            <a:r>
              <a:rPr lang="bg-BG" sz="1400" b="0" dirty="0">
                <a:solidFill>
                  <a:srgbClr val="000000"/>
                </a:solidFill>
              </a:rPr>
              <a:t>1 073 млн</a:t>
            </a:r>
            <a:r>
              <a:rPr lang="ru-RU" sz="1400" b="0" dirty="0">
                <a:solidFill>
                  <a:srgbClr val="000000"/>
                </a:solidFill>
              </a:rPr>
              <a:t> шт. </a:t>
            </a:r>
          </a:p>
          <a:p>
            <a:pPr lvl="1" eaLnBrk="1" hangingPunct="1">
              <a:buFont typeface="Arial" pitchFamily="34" charset="0"/>
              <a:buChar char="–"/>
            </a:pPr>
            <a:r>
              <a:rPr lang="ru-RU" sz="1400" b="0" dirty="0">
                <a:solidFill>
                  <a:srgbClr val="000000"/>
                </a:solidFill>
              </a:rPr>
              <a:t>Рост по сравнению с 2011 годом:		22.6%</a:t>
            </a:r>
          </a:p>
          <a:p>
            <a:pPr lvl="2" eaLnBrk="1" hangingPunct="1">
              <a:buFont typeface="Arial" pitchFamily="34" charset="0"/>
              <a:buChar char="•"/>
            </a:pPr>
            <a:r>
              <a:rPr lang="ru-RU" sz="1400" b="0" dirty="0">
                <a:solidFill>
                  <a:srgbClr val="000000"/>
                </a:solidFill>
              </a:rPr>
              <a:t>в том числе по б/н платежам:		62.6%</a:t>
            </a:r>
          </a:p>
          <a:p>
            <a:pPr lvl="2" eaLnBrk="1" hangingPunct="1">
              <a:buFont typeface="Arial" pitchFamily="34" charset="0"/>
              <a:buChar char="•"/>
            </a:pPr>
            <a:r>
              <a:rPr lang="ru-RU" sz="1400" b="0" dirty="0">
                <a:solidFill>
                  <a:srgbClr val="000000"/>
                </a:solidFill>
              </a:rPr>
              <a:t>по получению наличности:		9.7%</a:t>
            </a:r>
          </a:p>
          <a:p>
            <a:pPr lvl="1" eaLnBrk="1" hangingPunct="1">
              <a:buFont typeface="Arial" pitchFamily="34" charset="0"/>
              <a:buChar char="–"/>
            </a:pPr>
            <a:r>
              <a:rPr lang="ru-RU" sz="1400" b="0" dirty="0">
                <a:solidFill>
                  <a:srgbClr val="000000"/>
                </a:solidFill>
              </a:rPr>
              <a:t>Общий объем:			</a:t>
            </a:r>
            <a:r>
              <a:rPr lang="en-US" sz="1400" b="0" dirty="0">
                <a:solidFill>
                  <a:srgbClr val="000000"/>
                </a:solidFill>
              </a:rPr>
              <a:t>741,48 </a:t>
            </a:r>
            <a:r>
              <a:rPr lang="en-US" sz="1400" b="0" dirty="0" err="1">
                <a:solidFill>
                  <a:srgbClr val="000000"/>
                </a:solidFill>
              </a:rPr>
              <a:t>млрд</a:t>
            </a:r>
            <a:r>
              <a:rPr lang="bg-BG" sz="1400" b="0" dirty="0">
                <a:solidFill>
                  <a:srgbClr val="000000"/>
                </a:solidFill>
              </a:rPr>
              <a:t>. грн.</a:t>
            </a:r>
          </a:p>
          <a:p>
            <a:pPr lvl="1" eaLnBrk="1" hangingPunct="1">
              <a:buFont typeface="Arial" pitchFamily="34" charset="0"/>
              <a:buChar char="–"/>
            </a:pPr>
            <a:r>
              <a:rPr lang="bg-BG" sz="1400" b="0" dirty="0">
                <a:solidFill>
                  <a:srgbClr val="000000"/>
                </a:solidFill>
              </a:rPr>
              <a:t>Прирост по отношению к 2011 году	28.7%</a:t>
            </a:r>
          </a:p>
          <a:p>
            <a:pPr lvl="1" eaLnBrk="1" hangingPunct="1">
              <a:buFont typeface="Arial" pitchFamily="34" charset="0"/>
              <a:buChar char="–"/>
            </a:pPr>
            <a:r>
              <a:rPr lang="ru-RU" sz="1400" b="0" dirty="0">
                <a:solidFill>
                  <a:srgbClr val="000000"/>
                </a:solidFill>
              </a:rPr>
              <a:t>Потери от мошенничества:	</a:t>
            </a:r>
            <a:r>
              <a:rPr lang="bg-BG" sz="1400" dirty="0">
                <a:solidFill>
                  <a:srgbClr val="000000"/>
                </a:solidFill>
              </a:rPr>
              <a:t>10,92 млн грн </a:t>
            </a:r>
            <a:r>
              <a:rPr lang="bg-BG" sz="1400" b="0" dirty="0">
                <a:solidFill>
                  <a:srgbClr val="000000"/>
                </a:solidFill>
              </a:rPr>
              <a:t>(20%)***</a:t>
            </a:r>
          </a:p>
          <a:p>
            <a:pPr lvl="1" eaLnBrk="1" hangingPunct="1">
              <a:buFont typeface="Arial" pitchFamily="34" charset="0"/>
              <a:buChar char="–"/>
            </a:pPr>
            <a:r>
              <a:rPr lang="bg-BG" sz="1400" b="0" dirty="0">
                <a:solidFill>
                  <a:srgbClr val="000000"/>
                </a:solidFill>
              </a:rPr>
              <a:t>Кол-во мошеннических транзакций:	</a:t>
            </a:r>
            <a:r>
              <a:rPr lang="bg-BG" sz="1400" dirty="0">
                <a:solidFill>
                  <a:srgbClr val="000000"/>
                </a:solidFill>
              </a:rPr>
              <a:t>11.17 тыс шт </a:t>
            </a:r>
            <a:r>
              <a:rPr lang="bg-BG" sz="1400" b="0" dirty="0">
                <a:solidFill>
                  <a:srgbClr val="000000"/>
                </a:solidFill>
              </a:rPr>
              <a:t>(47%)</a:t>
            </a:r>
            <a:endParaRPr lang="bg-BG" sz="1600" b="0" dirty="0">
              <a:solidFill>
                <a:srgbClr val="000000"/>
              </a:solidFill>
            </a:endParaRPr>
          </a:p>
          <a:p>
            <a:pPr eaLnBrk="1" hangingPunct="1">
              <a:spcBef>
                <a:spcPts val="750"/>
              </a:spcBef>
            </a:pPr>
            <a:r>
              <a:rPr lang="bg-BG" sz="1000" b="0" dirty="0">
                <a:solidFill>
                  <a:srgbClr val="000000"/>
                </a:solidFill>
              </a:rPr>
              <a:t>* - </a:t>
            </a:r>
            <a:r>
              <a:rPr lang="en-US" sz="1000" b="0" dirty="0">
                <a:solidFill>
                  <a:srgbClr val="CCCCFF"/>
                </a:solidFill>
                <a:hlinkClick r:id="rId2"/>
              </a:rPr>
              <a:t>http://www.bank.gov.ua/control/uk/publish/article?art_id=53861&amp;cat_id=78675</a:t>
            </a:r>
          </a:p>
          <a:p>
            <a:pPr eaLnBrk="1" hangingPunct="1">
              <a:spcBef>
                <a:spcPts val="750"/>
              </a:spcBef>
            </a:pPr>
            <a:r>
              <a:rPr lang="ru-RU" sz="1000" b="0" dirty="0">
                <a:solidFill>
                  <a:srgbClr val="000000"/>
                </a:solidFill>
              </a:rPr>
              <a:t>** -  </a:t>
            </a:r>
            <a:r>
              <a:rPr lang="en-US" sz="1000" b="0" dirty="0">
                <a:solidFill>
                  <a:srgbClr val="CCCCFF"/>
                </a:solidFill>
                <a:hlinkClick r:id="rId3"/>
              </a:rPr>
              <a:t>http://news.finance.ua/ru/~/1/0/all/2013/02/12/296508</a:t>
            </a:r>
          </a:p>
          <a:p>
            <a:pPr eaLnBrk="1" hangingPunct="1">
              <a:spcBef>
                <a:spcPts val="750"/>
              </a:spcBef>
            </a:pPr>
            <a:r>
              <a:rPr lang="ru-RU" sz="1000" b="0" dirty="0">
                <a:solidFill>
                  <a:srgbClr val="000000"/>
                </a:solidFill>
              </a:rPr>
              <a:t>*** - </a:t>
            </a:r>
            <a:r>
              <a:rPr lang="en-US" sz="1000" b="0" dirty="0">
                <a:solidFill>
                  <a:srgbClr val="5362FA"/>
                </a:solidFill>
              </a:rPr>
              <a:t>http://www.kommersant.ua/doc/2121229</a:t>
            </a:r>
          </a:p>
        </p:txBody>
      </p:sp>
      <p:sp>
        <p:nvSpPr>
          <p:cNvPr id="19" name="Text Box 2"/>
          <p:cNvSpPr txBox="1">
            <a:spLocks noChangeArrowheads="1"/>
          </p:cNvSpPr>
          <p:nvPr/>
        </p:nvSpPr>
        <p:spPr bwMode="auto">
          <a:xfrm>
            <a:off x="183174" y="6537325"/>
            <a:ext cx="366346"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1"/>
                </a:solidFill>
                <a:latin typeface="Arial" pitchFamily="34" charset="0"/>
                <a:ea typeface="MS PGothic" pitchFamily="34" charset="-128"/>
              </a:defRPr>
            </a:lvl9pPr>
          </a:lstStyle>
          <a:p>
            <a:pPr eaLnBrk="1" hangingPunct="1"/>
            <a:fld id="{1D77E615-AA49-497D-8B82-99F36BF4D141}" type="slidenum">
              <a:rPr lang="en-US" sz="800" b="0">
                <a:solidFill>
                  <a:srgbClr val="000000"/>
                </a:solidFill>
              </a:rPr>
              <a:pPr eaLnBrk="1" hangingPunct="1"/>
              <a:t>18</a:t>
            </a:fld>
            <a:endParaRPr lang="en-US" sz="800" b="0">
              <a:solidFill>
                <a:srgbClr val="000000"/>
              </a:solidFill>
            </a:endParaRPr>
          </a:p>
        </p:txBody>
      </p:sp>
    </p:spTree>
    <p:extLst>
      <p:ext uri="{BB962C8B-B14F-4D97-AF65-F5344CB8AC3E}">
        <p14:creationId xmlns:p14="http://schemas.microsoft.com/office/powerpoint/2010/main" val="201071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Содержание презентации</a:t>
            </a:r>
            <a:endParaRPr lang="ru-RU" dirty="0"/>
          </a:p>
        </p:txBody>
      </p:sp>
      <p:sp>
        <p:nvSpPr>
          <p:cNvPr id="3" name="Content Placeholder 2"/>
          <p:cNvSpPr>
            <a:spLocks noGrp="1"/>
          </p:cNvSpPr>
          <p:nvPr>
            <p:ph idx="1"/>
          </p:nvPr>
        </p:nvSpPr>
        <p:spPr>
          <a:xfrm>
            <a:off x="179512" y="1268760"/>
            <a:ext cx="8686800" cy="4479925"/>
          </a:xfrm>
        </p:spPr>
        <p:txBody>
          <a:bodyPr/>
          <a:lstStyle/>
          <a:p>
            <a:pPr marL="342900" indent="-342900">
              <a:lnSpc>
                <a:spcPct val="150000"/>
              </a:lnSpc>
              <a:buClr>
                <a:schemeClr val="accent1"/>
              </a:buClr>
              <a:buFont typeface="+mj-lt"/>
              <a:buAutoNum type="arabicPeriod"/>
            </a:pPr>
            <a:r>
              <a:rPr lang="ru-RU" b="1" dirty="0" smtClean="0">
                <a:solidFill>
                  <a:schemeClr val="accent1"/>
                </a:solidFill>
              </a:rPr>
              <a:t>Иллюзия безопасности. </a:t>
            </a:r>
          </a:p>
          <a:p>
            <a:pPr marL="679450" lvl="1" indent="-342900">
              <a:lnSpc>
                <a:spcPct val="150000"/>
              </a:lnSpc>
            </a:pPr>
            <a:r>
              <a:rPr lang="ru-RU" sz="1400" dirty="0" smtClean="0"/>
              <a:t>Готов ли банковский сектор к активным действиям?</a:t>
            </a:r>
          </a:p>
          <a:p>
            <a:pPr marL="679450" lvl="1" indent="-342900">
              <a:lnSpc>
                <a:spcPct val="150000"/>
              </a:lnSpc>
            </a:pPr>
            <a:r>
              <a:rPr lang="ru-RU" sz="1400" dirty="0" smtClean="0"/>
              <a:t>Статистика мошенничества</a:t>
            </a:r>
          </a:p>
          <a:p>
            <a:pPr marL="679450" lvl="1" indent="-342900">
              <a:lnSpc>
                <a:spcPct val="150000"/>
              </a:lnSpc>
            </a:pPr>
            <a:r>
              <a:rPr lang="ru-RU" sz="1400" dirty="0" smtClean="0"/>
              <a:t>Прямые и косвенные потери</a:t>
            </a:r>
            <a:endParaRPr lang="ru-RU" sz="1400" dirty="0" smtClean="0"/>
          </a:p>
          <a:p>
            <a:pPr marL="342900" indent="-342900">
              <a:buClr>
                <a:schemeClr val="accent1"/>
              </a:buClr>
              <a:buFont typeface="+mj-lt"/>
              <a:buAutoNum type="arabicPeriod"/>
            </a:pPr>
            <a:r>
              <a:rPr lang="ru-RU" b="1" dirty="0">
                <a:solidFill>
                  <a:schemeClr val="accent1"/>
                </a:solidFill>
              </a:rPr>
              <a:t>Комплексное решение проблемы</a:t>
            </a:r>
          </a:p>
          <a:p>
            <a:pPr marL="679450" lvl="1" indent="-342900">
              <a:lnSpc>
                <a:spcPct val="150000"/>
              </a:lnSpc>
            </a:pPr>
            <a:r>
              <a:rPr lang="ru-RU" sz="1400" dirty="0"/>
              <a:t>Недостатки существующих средств противодействия</a:t>
            </a:r>
          </a:p>
          <a:p>
            <a:pPr marL="679450" lvl="1" indent="-342900">
              <a:lnSpc>
                <a:spcPct val="150000"/>
              </a:lnSpc>
            </a:pPr>
            <a:r>
              <a:rPr lang="ru-RU" sz="1400" dirty="0" smtClean="0"/>
              <a:t>Цикл </a:t>
            </a:r>
            <a:r>
              <a:rPr lang="ru-RU" sz="1400" dirty="0"/>
              <a:t>противодействия. </a:t>
            </a:r>
            <a:r>
              <a:rPr lang="ru-RU" sz="1400" dirty="0" smtClean="0"/>
              <a:t>Основные элементы</a:t>
            </a:r>
            <a:endParaRPr lang="ru-RU" sz="1400" dirty="0"/>
          </a:p>
          <a:p>
            <a:pPr marL="679450" lvl="1" indent="-342900">
              <a:lnSpc>
                <a:spcPct val="150000"/>
              </a:lnSpc>
            </a:pPr>
            <a:r>
              <a:rPr lang="ru-RU" sz="1400" dirty="0" smtClean="0"/>
              <a:t>Принципы построения системы противодействия</a:t>
            </a:r>
          </a:p>
          <a:p>
            <a:pPr marL="679450" lvl="1" indent="-342900">
              <a:lnSpc>
                <a:spcPct val="150000"/>
              </a:lnSpc>
            </a:pPr>
            <a:r>
              <a:rPr lang="ru-RU" sz="1400" dirty="0" smtClean="0"/>
              <a:t>Логическая </a:t>
            </a:r>
            <a:r>
              <a:rPr lang="ru-RU" sz="1400" dirty="0"/>
              <a:t>архитектура решения. </a:t>
            </a:r>
          </a:p>
          <a:p>
            <a:pPr marL="342900" indent="-342900">
              <a:buClr>
                <a:schemeClr val="accent1"/>
              </a:buClr>
              <a:buFont typeface="+mj-lt"/>
              <a:buAutoNum type="arabicPeriod"/>
            </a:pPr>
            <a:r>
              <a:rPr lang="ru-RU" b="1" dirty="0" smtClean="0">
                <a:solidFill>
                  <a:schemeClr val="accent1"/>
                </a:solidFill>
              </a:rPr>
              <a:t>Подход </a:t>
            </a:r>
            <a:r>
              <a:rPr lang="ru-RU" b="1" dirty="0">
                <a:solidFill>
                  <a:schemeClr val="accent1"/>
                </a:solidFill>
              </a:rPr>
              <a:t>к </a:t>
            </a:r>
            <a:r>
              <a:rPr lang="ru-RU" b="1" dirty="0" smtClean="0">
                <a:solidFill>
                  <a:schemeClr val="accent1"/>
                </a:solidFill>
              </a:rPr>
              <a:t>реализации </a:t>
            </a:r>
            <a:endParaRPr lang="ru-RU" b="1" dirty="0">
              <a:solidFill>
                <a:srgbClr val="FF0000"/>
              </a:solidFill>
            </a:endParaRPr>
          </a:p>
          <a:p>
            <a:pPr marL="342900" indent="-342900">
              <a:buClr>
                <a:schemeClr val="accent1"/>
              </a:buClr>
              <a:buFont typeface="+mj-lt"/>
              <a:buAutoNum type="arabicPeriod"/>
            </a:pPr>
            <a:r>
              <a:rPr lang="ru-RU" b="1" dirty="0" smtClean="0">
                <a:solidFill>
                  <a:schemeClr val="accent1"/>
                </a:solidFill>
              </a:rPr>
              <a:t>Приложение</a:t>
            </a:r>
            <a:r>
              <a:rPr lang="ru-RU" b="1" dirty="0">
                <a:solidFill>
                  <a:schemeClr val="accent1"/>
                </a:solidFill>
              </a:rPr>
              <a:t>. Технические детали решения.</a:t>
            </a:r>
            <a:endParaRPr lang="en-US" b="1" dirty="0">
              <a:solidFill>
                <a:schemeClr val="accent1"/>
              </a:solidFill>
            </a:endParaRPr>
          </a:p>
          <a:p>
            <a:pPr marL="679450" lvl="1" indent="-342900">
              <a:lnSpc>
                <a:spcPct val="150000"/>
              </a:lnSpc>
            </a:pPr>
            <a:r>
              <a:rPr lang="ru-RU" sz="1400" dirty="0"/>
              <a:t>Компоненты </a:t>
            </a:r>
            <a:r>
              <a:rPr lang="en-US" sz="1400" dirty="0" smtClean="0"/>
              <a:t>IBM</a:t>
            </a:r>
            <a:endParaRPr lang="ru-RU" sz="1400" dirty="0" smtClean="0"/>
          </a:p>
          <a:p>
            <a:pPr marL="679450" lvl="1" indent="-342900">
              <a:lnSpc>
                <a:spcPct val="150000"/>
              </a:lnSpc>
            </a:pPr>
            <a:r>
              <a:rPr lang="ru-RU" sz="1400" dirty="0" err="1" smtClean="0"/>
              <a:t>Референсы</a:t>
            </a:r>
            <a:endParaRPr lang="ru-RU" sz="1400" dirty="0" smtClean="0"/>
          </a:p>
          <a:p>
            <a:pPr marL="679450" lvl="1" indent="-342900">
              <a:lnSpc>
                <a:spcPct val="150000"/>
              </a:lnSpc>
            </a:pPr>
            <a:r>
              <a:rPr lang="ru-RU" sz="1400" dirty="0" smtClean="0"/>
              <a:t>Статистика</a:t>
            </a:r>
            <a:endParaRPr lang="en-US" sz="1400" dirty="0"/>
          </a:p>
          <a:p>
            <a:pPr marL="342900" indent="-342900">
              <a:buFont typeface="+mj-lt"/>
              <a:buAutoNum type="arabicPeriod"/>
            </a:pPr>
            <a:endParaRPr lang="en-US" dirty="0" smtClean="0"/>
          </a:p>
          <a:p>
            <a:pPr marL="342900" indent="-342900">
              <a:buFont typeface="+mj-lt"/>
              <a:buAutoNum type="arabicPeriod"/>
            </a:pPr>
            <a:endParaRPr lang="ru-RU" dirty="0"/>
          </a:p>
        </p:txBody>
      </p:sp>
      <p:sp>
        <p:nvSpPr>
          <p:cNvPr id="4" name="Slide Number Placeholder 3"/>
          <p:cNvSpPr>
            <a:spLocks noGrp="1"/>
          </p:cNvSpPr>
          <p:nvPr>
            <p:ph type="sldNum" sz="quarter" idx="10"/>
          </p:nvPr>
        </p:nvSpPr>
        <p:spPr/>
        <p:txBody>
          <a:bodyPr/>
          <a:lstStyle/>
          <a:p>
            <a:pPr>
              <a:defRPr/>
            </a:pPr>
            <a:fld id="{C6F7AF3A-D194-478D-9E1A-CBCAC4F1F6E2}"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382479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Иллюзия безопасности.</a:t>
            </a:r>
            <a:br>
              <a:rPr lang="ru-RU" dirty="0" smtClean="0"/>
            </a:br>
            <a:r>
              <a:rPr lang="ru-RU" dirty="0" smtClean="0"/>
              <a:t>Готов ли банковский сектор к активным </a:t>
            </a:r>
            <a:r>
              <a:rPr lang="ru-RU" dirty="0" smtClean="0"/>
              <a:t>действиям?</a:t>
            </a:r>
            <a:endParaRPr lang="ru-RU" dirty="0"/>
          </a:p>
        </p:txBody>
      </p:sp>
      <p:sp>
        <p:nvSpPr>
          <p:cNvPr id="3" name="Content Placeholder 2"/>
          <p:cNvSpPr>
            <a:spLocks noGrp="1"/>
          </p:cNvSpPr>
          <p:nvPr>
            <p:ph idx="1"/>
          </p:nvPr>
        </p:nvSpPr>
        <p:spPr>
          <a:xfrm>
            <a:off x="182563" y="1484784"/>
            <a:ext cx="8686800" cy="4941987"/>
          </a:xfrm>
        </p:spPr>
        <p:txBody>
          <a:bodyPr/>
          <a:lstStyle/>
          <a:p>
            <a:r>
              <a:rPr lang="ru-RU" sz="1400" dirty="0" smtClean="0"/>
              <a:t>Страны-лидеры </a:t>
            </a:r>
            <a:r>
              <a:rPr lang="ru-RU" sz="1400" dirty="0" smtClean="0"/>
              <a:t>«черного списка» </a:t>
            </a:r>
            <a:r>
              <a:rPr lang="en-US" sz="1400" dirty="0" smtClean="0"/>
              <a:t>Europol</a:t>
            </a:r>
            <a:r>
              <a:rPr lang="ru-RU" sz="1400" dirty="0" smtClean="0"/>
              <a:t> по части карточного мошенничества</a:t>
            </a:r>
            <a:r>
              <a:rPr lang="en-US" sz="1400" dirty="0" smtClean="0"/>
              <a:t>:</a:t>
            </a:r>
          </a:p>
          <a:p>
            <a:pPr lvl="1"/>
            <a:r>
              <a:rPr lang="en-US" sz="1400" dirty="0"/>
              <a:t>United States, </a:t>
            </a:r>
          </a:p>
          <a:p>
            <a:pPr lvl="1"/>
            <a:r>
              <a:rPr lang="en-US" sz="1400" dirty="0" smtClean="0"/>
              <a:t>Dominican </a:t>
            </a:r>
            <a:r>
              <a:rPr lang="en-US" sz="1400" dirty="0"/>
              <a:t>Republic, </a:t>
            </a:r>
          </a:p>
          <a:p>
            <a:pPr lvl="1"/>
            <a:r>
              <a:rPr lang="en-US" sz="1400" dirty="0" smtClean="0"/>
              <a:t>Colombia</a:t>
            </a:r>
            <a:r>
              <a:rPr lang="en-US" sz="1400" dirty="0"/>
              <a:t>, </a:t>
            </a:r>
          </a:p>
          <a:p>
            <a:pPr lvl="1"/>
            <a:r>
              <a:rPr lang="en-US" sz="1400" dirty="0" smtClean="0"/>
              <a:t>Russian </a:t>
            </a:r>
            <a:r>
              <a:rPr lang="en-US" sz="1400" dirty="0"/>
              <a:t>Federation, </a:t>
            </a:r>
          </a:p>
          <a:p>
            <a:pPr lvl="1"/>
            <a:r>
              <a:rPr lang="en-US" sz="1400" dirty="0" smtClean="0"/>
              <a:t>Brazil</a:t>
            </a:r>
            <a:r>
              <a:rPr lang="en-US" sz="1400" dirty="0"/>
              <a:t>, </a:t>
            </a:r>
            <a:endParaRPr lang="en-US" sz="1400" dirty="0" smtClean="0"/>
          </a:p>
          <a:p>
            <a:pPr lvl="1"/>
            <a:r>
              <a:rPr lang="en-US" sz="1400" dirty="0" smtClean="0"/>
              <a:t>Mexico</a:t>
            </a:r>
            <a:r>
              <a:rPr lang="en-US" sz="1400" dirty="0"/>
              <a:t>. </a:t>
            </a:r>
            <a:endParaRPr lang="en-US" sz="1400" dirty="0" smtClean="0"/>
          </a:p>
          <a:p>
            <a:pPr marL="346075" lvl="1" indent="0">
              <a:buNone/>
            </a:pPr>
            <a:r>
              <a:rPr lang="ru-RU" sz="1400" dirty="0" smtClean="0"/>
              <a:t>Израиль, Украина, </a:t>
            </a:r>
            <a:r>
              <a:rPr lang="ru-RU" sz="1400" dirty="0" err="1" smtClean="0"/>
              <a:t>Тайланд</a:t>
            </a:r>
            <a:r>
              <a:rPr lang="ru-RU" sz="1400" dirty="0" smtClean="0"/>
              <a:t> – не в лидерах списка, но только из-за </a:t>
            </a:r>
            <a:r>
              <a:rPr lang="ru-RU" sz="1400" dirty="0" smtClean="0"/>
              <a:t>относительно невысоких </a:t>
            </a:r>
            <a:r>
              <a:rPr lang="ru-RU" sz="1400" dirty="0" smtClean="0"/>
              <a:t>объемов </a:t>
            </a:r>
            <a:r>
              <a:rPr lang="ru-RU" sz="1400" dirty="0" smtClean="0"/>
              <a:t>операций в целом. </a:t>
            </a:r>
          </a:p>
          <a:p>
            <a:r>
              <a:rPr lang="ru-RU" sz="1400" dirty="0" smtClean="0"/>
              <a:t>При оценке потерь от действий мошенников </a:t>
            </a:r>
            <a:r>
              <a:rPr lang="ru-RU" sz="1400" b="1" dirty="0" smtClean="0">
                <a:solidFill>
                  <a:schemeClr val="accent1"/>
                </a:solidFill>
              </a:rPr>
              <a:t>не учитываются </a:t>
            </a:r>
            <a:r>
              <a:rPr lang="ru-RU" sz="1400" dirty="0" smtClean="0"/>
              <a:t>операционные затраты на мониторинг и расследования, в десятки раз превышающие фактические потери, а также </a:t>
            </a:r>
            <a:r>
              <a:rPr lang="ru-RU" sz="1400" b="1" dirty="0" err="1" smtClean="0">
                <a:solidFill>
                  <a:schemeClr val="accent1"/>
                </a:solidFill>
              </a:rPr>
              <a:t>репутационные</a:t>
            </a:r>
            <a:r>
              <a:rPr lang="ru-RU" sz="1400" b="1" dirty="0" smtClean="0">
                <a:solidFill>
                  <a:schemeClr val="accent1"/>
                </a:solidFill>
              </a:rPr>
              <a:t> риски</a:t>
            </a:r>
          </a:p>
          <a:p>
            <a:r>
              <a:rPr lang="ru-RU" sz="1400" dirty="0" smtClean="0"/>
              <a:t>По своему отношению к задачам противодействия банки чаще всего делятся </a:t>
            </a:r>
            <a:r>
              <a:rPr lang="ru-RU" sz="1400" dirty="0"/>
              <a:t>на две </a:t>
            </a:r>
            <a:r>
              <a:rPr lang="ru-RU" sz="1400" dirty="0" smtClean="0"/>
              <a:t>группы</a:t>
            </a:r>
            <a:r>
              <a:rPr lang="ru-RU" sz="1400" dirty="0"/>
              <a:t>:</a:t>
            </a:r>
          </a:p>
          <a:p>
            <a:pPr marL="346075" lvl="1" indent="0">
              <a:buNone/>
            </a:pPr>
            <a:r>
              <a:rPr lang="ru-RU" sz="1400" b="1" dirty="0"/>
              <a:t>1ая группа </a:t>
            </a:r>
            <a:r>
              <a:rPr lang="ru-RU" sz="1400" dirty="0"/>
              <a:t>предпочитает не замечать наличие какого либо мошенничества вообще</a:t>
            </a:r>
          </a:p>
          <a:p>
            <a:pPr marL="346075" lvl="1" indent="0">
              <a:buNone/>
            </a:pPr>
            <a:r>
              <a:rPr lang="ru-RU" sz="1400" b="1" dirty="0"/>
              <a:t>2ая группа </a:t>
            </a:r>
            <a:r>
              <a:rPr lang="ru-RU" sz="1400" dirty="0"/>
              <a:t>номинально имеет в своем арсенале ПО для защиты </a:t>
            </a:r>
            <a:r>
              <a:rPr lang="ru-RU" sz="1400" dirty="0" smtClean="0"/>
              <a:t>какого-либо канала </a:t>
            </a:r>
            <a:r>
              <a:rPr lang="ru-RU" sz="1400" dirty="0" smtClean="0"/>
              <a:t> </a:t>
            </a:r>
            <a:r>
              <a:rPr lang="ru-RU" sz="1400" dirty="0"/>
              <a:t>и считает задачу решенной</a:t>
            </a:r>
          </a:p>
          <a:p>
            <a:r>
              <a:rPr lang="ru-RU" sz="1400" dirty="0" smtClean="0"/>
              <a:t> Внимание уделяется обеспечению </a:t>
            </a:r>
            <a:r>
              <a:rPr lang="ru-RU" sz="1400" dirty="0"/>
              <a:t>физической безопасности и противодействие </a:t>
            </a:r>
            <a:r>
              <a:rPr lang="ru-RU" sz="1400" dirty="0" err="1" smtClean="0"/>
              <a:t>скиммингу</a:t>
            </a:r>
            <a:r>
              <a:rPr lang="ru-RU" sz="1400" dirty="0" smtClean="0"/>
              <a:t>, </a:t>
            </a:r>
            <a:r>
              <a:rPr lang="ru-RU" sz="1400" dirty="0"/>
              <a:t>но не рассматривают серьезно </a:t>
            </a:r>
            <a:r>
              <a:rPr lang="en-US" sz="1400" dirty="0" smtClean="0"/>
              <a:t>POS-</a:t>
            </a:r>
            <a:r>
              <a:rPr lang="ru-RU" sz="1400" dirty="0" err="1"/>
              <a:t>эквайринг</a:t>
            </a:r>
            <a:r>
              <a:rPr lang="ru-RU" sz="1400" dirty="0"/>
              <a:t> и </a:t>
            </a:r>
            <a:r>
              <a:rPr lang="en-US" sz="1400" dirty="0"/>
              <a:t>online </a:t>
            </a:r>
            <a:r>
              <a:rPr lang="ru-RU" sz="1400" dirty="0"/>
              <a:t>платежи, дистанционное обслуживание. Тревогу бьют службы безопасности банков, но </a:t>
            </a:r>
            <a:r>
              <a:rPr lang="ru-RU" sz="1400" b="1" dirty="0">
                <a:solidFill>
                  <a:schemeClr val="accent1"/>
                </a:solidFill>
              </a:rPr>
              <a:t>их деятельность называют мешающей развитию бизнеса </a:t>
            </a:r>
            <a:r>
              <a:rPr lang="ru-RU" sz="1400" dirty="0"/>
              <a:t>и они часто оказываются в одиночестве</a:t>
            </a:r>
          </a:p>
          <a:p>
            <a:pPr marL="346075" lvl="1" indent="0">
              <a:buNone/>
            </a:pPr>
            <a:endParaRPr lang="en-US" sz="1400" dirty="0"/>
          </a:p>
        </p:txBody>
      </p:sp>
      <p:sp>
        <p:nvSpPr>
          <p:cNvPr id="4" name="Slide Number Placeholder 3"/>
          <p:cNvSpPr>
            <a:spLocks noGrp="1"/>
          </p:cNvSpPr>
          <p:nvPr>
            <p:ph type="sldNum" sz="quarter" idx="10"/>
          </p:nvPr>
        </p:nvSpPr>
        <p:spPr/>
        <p:txBody>
          <a:bodyPr/>
          <a:lstStyle/>
          <a:p>
            <a:pPr>
              <a:defRPr/>
            </a:pPr>
            <a:fld id="{C6F7AF3A-D194-478D-9E1A-CBCAC4F1F6E2}"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28406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Статистика мошенничества. </a:t>
            </a:r>
            <a:endParaRPr lang="ru-RU" dirty="0"/>
          </a:p>
        </p:txBody>
      </p:sp>
      <p:sp>
        <p:nvSpPr>
          <p:cNvPr id="3" name="Content Placeholder 2"/>
          <p:cNvSpPr>
            <a:spLocks noGrp="1"/>
          </p:cNvSpPr>
          <p:nvPr>
            <p:ph idx="1"/>
          </p:nvPr>
        </p:nvSpPr>
        <p:spPr>
          <a:xfrm>
            <a:off x="182563" y="1196752"/>
            <a:ext cx="8133853" cy="1440160"/>
          </a:xfrm>
        </p:spPr>
        <p:txBody>
          <a:bodyPr/>
          <a:lstStyle/>
          <a:p>
            <a:pPr>
              <a:lnSpc>
                <a:spcPct val="150000"/>
              </a:lnSpc>
            </a:pPr>
            <a:r>
              <a:rPr lang="ru-RU" sz="1400" dirty="0" smtClean="0">
                <a:latin typeface="+mj-lt"/>
                <a:cs typeface="Calibri" pitchFamily="34" charset="0"/>
              </a:rPr>
              <a:t>Рост о</a:t>
            </a:r>
            <a:r>
              <a:rPr lang="ru-RU" sz="1400" dirty="0" smtClean="0">
                <a:latin typeface="+mj-lt"/>
                <a:cs typeface="Calibri" pitchFamily="34" charset="0"/>
              </a:rPr>
              <a:t>бъемов мошенничества опережает рост бизнеса:</a:t>
            </a:r>
          </a:p>
          <a:p>
            <a:pPr lvl="1">
              <a:lnSpc>
                <a:spcPct val="150000"/>
              </a:lnSpc>
            </a:pPr>
            <a:r>
              <a:rPr lang="ru-RU" sz="1400" dirty="0" smtClean="0">
                <a:latin typeface="+mj-lt"/>
                <a:cs typeface="Calibri" pitchFamily="34" charset="0"/>
              </a:rPr>
              <a:t>Увеличение объемов транзакций в 2012 году – 14% по сравнению с 2011 годом</a:t>
            </a:r>
          </a:p>
          <a:p>
            <a:pPr lvl="1">
              <a:lnSpc>
                <a:spcPct val="150000"/>
              </a:lnSpc>
            </a:pPr>
            <a:r>
              <a:rPr lang="ru-RU" sz="1400" dirty="0" smtClean="0">
                <a:latin typeface="+mj-lt"/>
                <a:cs typeface="Calibri" pitchFamily="34" charset="0"/>
              </a:rPr>
              <a:t>Объем мошеннических операций – </a:t>
            </a:r>
            <a:r>
              <a:rPr lang="en-US" sz="1400" dirty="0" smtClean="0">
                <a:latin typeface="+mj-lt"/>
                <a:cs typeface="Calibri" pitchFamily="34" charset="0"/>
              </a:rPr>
              <a:t>10,97 </a:t>
            </a:r>
            <a:r>
              <a:rPr lang="ru-RU" sz="1400" dirty="0" smtClean="0">
                <a:latin typeface="+mj-lt"/>
                <a:cs typeface="Calibri" pitchFamily="34" charset="0"/>
              </a:rPr>
              <a:t>млн. гривен (+20% от объема 2011года)</a:t>
            </a:r>
          </a:p>
          <a:p>
            <a:pPr lvl="1">
              <a:lnSpc>
                <a:spcPct val="150000"/>
              </a:lnSpc>
            </a:pPr>
            <a:r>
              <a:rPr lang="ru-RU" sz="1400" dirty="0" smtClean="0">
                <a:latin typeface="+mj-lt"/>
                <a:cs typeface="Calibri" pitchFamily="34" charset="0"/>
              </a:rPr>
              <a:t>Рост числа мошеннических транзакций – 47%</a:t>
            </a:r>
          </a:p>
          <a:p>
            <a:pPr>
              <a:lnSpc>
                <a:spcPct val="150000"/>
              </a:lnSpc>
            </a:pPr>
            <a:r>
              <a:rPr lang="ru-RU" sz="1400" dirty="0" smtClean="0">
                <a:latin typeface="+mj-lt"/>
              </a:rPr>
              <a:t>Статистика по видам мошенничества (источник – </a:t>
            </a:r>
            <a:r>
              <a:rPr lang="en-US" sz="1400" dirty="0" err="1" smtClean="0">
                <a:latin typeface="+mj-lt"/>
              </a:rPr>
              <a:t>EuroMonitor</a:t>
            </a:r>
            <a:r>
              <a:rPr lang="en-US" sz="1400" dirty="0" smtClean="0">
                <a:latin typeface="+mj-lt"/>
              </a:rPr>
              <a:t>)</a:t>
            </a:r>
            <a:endParaRPr lang="ru-RU" sz="1400" dirty="0" smtClean="0">
              <a:latin typeface="+mj-lt"/>
            </a:endParaRPr>
          </a:p>
          <a:p>
            <a:pPr>
              <a:lnSpc>
                <a:spcPct val="150000"/>
              </a:lnSpc>
            </a:pPr>
            <a:endParaRPr lang="ru-RU" sz="1400" dirty="0" smtClean="0">
              <a:latin typeface="+mj-lt"/>
            </a:endParaRPr>
          </a:p>
          <a:p>
            <a:pPr>
              <a:lnSpc>
                <a:spcPct val="150000"/>
              </a:lnSpc>
            </a:pPr>
            <a:endParaRPr lang="ru-RU" sz="1400" dirty="0">
              <a:latin typeface="+mj-lt"/>
            </a:endParaRPr>
          </a:p>
        </p:txBody>
      </p:sp>
      <p:sp>
        <p:nvSpPr>
          <p:cNvPr id="4" name="Slide Number Placeholder 3"/>
          <p:cNvSpPr>
            <a:spLocks noGrp="1"/>
          </p:cNvSpPr>
          <p:nvPr>
            <p:ph type="sldNum" sz="quarter" idx="10"/>
          </p:nvPr>
        </p:nvSpPr>
        <p:spPr/>
        <p:txBody>
          <a:bodyPr/>
          <a:lstStyle/>
          <a:p>
            <a:pPr>
              <a:defRPr/>
            </a:pPr>
            <a:fld id="{C6F7AF3A-D194-478D-9E1A-CBCAC4F1F6E2}" type="slidenum">
              <a:rPr lang="en-US" smtClean="0">
                <a:solidFill>
                  <a:srgbClr val="000000"/>
                </a:solidFill>
              </a:rPr>
              <a:pPr>
                <a:defRPr/>
              </a:pPr>
              <a:t>4</a:t>
            </a:fld>
            <a:endParaRPr lang="en-US">
              <a:solidFill>
                <a:srgbClr val="000000"/>
              </a:solidFill>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99" y="4642440"/>
            <a:ext cx="1467446" cy="1016923"/>
          </a:xfrm>
          <a:prstGeom prst="rect">
            <a:avLst/>
          </a:prstGeom>
          <a:noFill/>
          <a:ln>
            <a:noFill/>
          </a:ln>
          <a:effectLst>
            <a:prstShdw prst="shdw17" dist="17961" dir="13500000">
              <a:srgbClr val="6B437C"/>
            </a:prstShdw>
          </a:effectLst>
          <a:extLst>
            <a:ext uri="{909E8E84-426E-40DD-AFC4-6F175D3DCCD1}">
              <a14:hiddenFill xmlns:a14="http://schemas.microsoft.com/office/drawing/2010/main">
                <a:solidFill>
                  <a:srgbClr val="B370CE">
                    <a:alpha val="72940"/>
                  </a:srgbClr>
                </a:solidFill>
              </a14:hiddenFill>
            </a:ext>
            <a:ext uri="{91240B29-F687-4F45-9708-019B960494DF}">
              <a14:hiddenLine xmlns:a14="http://schemas.microsoft.com/office/drawing/2010/main" w="76200" algn="ctr">
                <a:solidFill>
                  <a:srgbClr val="008000"/>
                </a:solidFill>
                <a:miter lim="800000"/>
                <a:headEnd/>
                <a:tailEnd/>
              </a14:hiddenLine>
            </a:ext>
          </a:extLst>
        </p:spPr>
      </p:pic>
      <p:sp>
        <p:nvSpPr>
          <p:cNvPr id="8" name="Text12"/>
          <p:cNvSpPr>
            <a:spLocks noChangeArrowheads="1"/>
          </p:cNvSpPr>
          <p:nvPr/>
        </p:nvSpPr>
        <p:spPr bwMode="auto">
          <a:xfrm>
            <a:off x="401483" y="4434478"/>
            <a:ext cx="1483506"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330200" fontAlgn="base">
              <a:lnSpc>
                <a:spcPct val="90000"/>
              </a:lnSpc>
              <a:spcBef>
                <a:spcPct val="0"/>
              </a:spcBef>
              <a:spcAft>
                <a:spcPct val="0"/>
              </a:spcAft>
              <a:buClr>
                <a:srgbClr val="009999"/>
              </a:buClr>
              <a:buFont typeface="Wingdings" pitchFamily="2" charset="2"/>
              <a:buNone/>
            </a:pPr>
            <a:r>
              <a:rPr lang="ru-RU" altLang="de-DE" sz="1200" b="1" dirty="0" smtClean="0">
                <a:solidFill>
                  <a:srgbClr val="000000"/>
                </a:solidFill>
              </a:rPr>
              <a:t>Великобритания</a:t>
            </a:r>
            <a:endParaRPr lang="de-DE" altLang="de-DE" sz="1200" b="1" dirty="0" smtClean="0">
              <a:solidFill>
                <a:srgbClr val="000000"/>
              </a:solidFill>
            </a:endParaRPr>
          </a:p>
        </p:txBody>
      </p:sp>
      <p:sp>
        <p:nvSpPr>
          <p:cNvPr id="9" name="Text12"/>
          <p:cNvSpPr>
            <a:spLocks noChangeArrowheads="1"/>
          </p:cNvSpPr>
          <p:nvPr/>
        </p:nvSpPr>
        <p:spPr bwMode="auto">
          <a:xfrm>
            <a:off x="544096" y="2918694"/>
            <a:ext cx="1287463"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330200" fontAlgn="base">
              <a:lnSpc>
                <a:spcPct val="90000"/>
              </a:lnSpc>
              <a:spcBef>
                <a:spcPct val="0"/>
              </a:spcBef>
              <a:spcAft>
                <a:spcPct val="0"/>
              </a:spcAft>
              <a:buClr>
                <a:srgbClr val="009999"/>
              </a:buClr>
              <a:buFont typeface="Wingdings" pitchFamily="2" charset="2"/>
              <a:buNone/>
            </a:pPr>
            <a:r>
              <a:rPr lang="ru-RU" altLang="de-DE" sz="1200" b="1" dirty="0" smtClean="0">
                <a:solidFill>
                  <a:srgbClr val="000000"/>
                </a:solidFill>
              </a:rPr>
              <a:t>Нидерланды</a:t>
            </a:r>
            <a:endParaRPr lang="de-DE" altLang="de-DE" sz="1200" b="1" dirty="0" smtClean="0">
              <a:solidFill>
                <a:srgbClr val="000000"/>
              </a:solidFill>
            </a:endParaRPr>
          </a:p>
        </p:txBody>
      </p:sp>
      <p:sp>
        <p:nvSpPr>
          <p:cNvPr id="10" name="Text12"/>
          <p:cNvSpPr>
            <a:spLocks noChangeArrowheads="1"/>
          </p:cNvSpPr>
          <p:nvPr/>
        </p:nvSpPr>
        <p:spPr bwMode="auto">
          <a:xfrm>
            <a:off x="2728374" y="4434479"/>
            <a:ext cx="925512"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330200" fontAlgn="base">
              <a:lnSpc>
                <a:spcPct val="90000"/>
              </a:lnSpc>
              <a:spcBef>
                <a:spcPct val="0"/>
              </a:spcBef>
              <a:spcAft>
                <a:spcPct val="0"/>
              </a:spcAft>
              <a:buClr>
                <a:srgbClr val="009999"/>
              </a:buClr>
              <a:buFont typeface="Wingdings" pitchFamily="2" charset="2"/>
              <a:buNone/>
            </a:pPr>
            <a:r>
              <a:rPr lang="ru-RU" altLang="de-DE" sz="1200" b="1" dirty="0" smtClean="0">
                <a:solidFill>
                  <a:srgbClr val="000000"/>
                </a:solidFill>
              </a:rPr>
              <a:t>Россия</a:t>
            </a:r>
            <a:endParaRPr lang="de-DE" altLang="de-DE" sz="1200" b="1" dirty="0" smtClean="0">
              <a:solidFill>
                <a:srgbClr val="000000"/>
              </a:solidFill>
            </a:endParaRPr>
          </a:p>
        </p:txBody>
      </p:sp>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144499"/>
            <a:ext cx="4473193" cy="2804781"/>
          </a:xfrm>
          <a:prstGeom prst="rect">
            <a:avLst/>
          </a:prstGeom>
          <a:noFill/>
          <a:ln>
            <a:noFill/>
          </a:ln>
          <a:effectLst>
            <a:prstShdw prst="shdw17" dist="17961" dir="13500000">
              <a:srgbClr val="6B437C"/>
            </a:prstShdw>
          </a:effectLst>
          <a:extLst>
            <a:ext uri="{909E8E84-426E-40DD-AFC4-6F175D3DCCD1}">
              <a14:hiddenFill xmlns:a14="http://schemas.microsoft.com/office/drawing/2010/main">
                <a:solidFill>
                  <a:srgbClr val="B370CE">
                    <a:alpha val="72940"/>
                  </a:srgbClr>
                </a:solidFill>
              </a14:hiddenFill>
            </a:ext>
            <a:ext uri="{91240B29-F687-4F45-9708-019B960494DF}">
              <a14:hiddenLine xmlns:a14="http://schemas.microsoft.com/office/drawing/2010/main" w="76200" algn="ctr">
                <a:solidFill>
                  <a:srgbClr val="008000"/>
                </a:solidFill>
                <a:miter lim="800000"/>
                <a:headEnd/>
                <a:tailEnd/>
              </a14:hiddenLine>
            </a:ext>
          </a:extLst>
        </p:spPr>
      </p:pic>
      <p:sp>
        <p:nvSpPr>
          <p:cNvPr id="12" name="Text12"/>
          <p:cNvSpPr>
            <a:spLocks noChangeArrowheads="1"/>
          </p:cNvSpPr>
          <p:nvPr/>
        </p:nvSpPr>
        <p:spPr bwMode="auto">
          <a:xfrm>
            <a:off x="6250459" y="2924944"/>
            <a:ext cx="985837"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330200" fontAlgn="base">
              <a:lnSpc>
                <a:spcPct val="90000"/>
              </a:lnSpc>
              <a:spcBef>
                <a:spcPct val="0"/>
              </a:spcBef>
              <a:spcAft>
                <a:spcPct val="0"/>
              </a:spcAft>
              <a:buClr>
                <a:srgbClr val="009999"/>
              </a:buClr>
              <a:buFont typeface="Wingdings" pitchFamily="2" charset="2"/>
              <a:buNone/>
            </a:pPr>
            <a:r>
              <a:rPr lang="ru-RU" altLang="de-DE" sz="1200" b="1" dirty="0" smtClean="0">
                <a:solidFill>
                  <a:srgbClr val="000000"/>
                </a:solidFill>
              </a:rPr>
              <a:t>Украина</a:t>
            </a:r>
            <a:endParaRPr lang="de-DE" altLang="de-DE" sz="1200" b="1" dirty="0" smtClean="0">
              <a:solidFill>
                <a:srgbClr val="000000"/>
              </a:solidFill>
            </a:endParaRPr>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43" y="3144499"/>
            <a:ext cx="1467446" cy="1016923"/>
          </a:xfrm>
          <a:prstGeom prst="rect">
            <a:avLst/>
          </a:prstGeom>
          <a:noFill/>
          <a:ln>
            <a:noFill/>
          </a:ln>
          <a:effectLst>
            <a:prstShdw prst="shdw17" dist="17961" dir="13500000">
              <a:srgbClr val="6B437C"/>
            </a:prstShdw>
          </a:effectLst>
          <a:extLst>
            <a:ext uri="{909E8E84-426E-40DD-AFC4-6F175D3DCCD1}">
              <a14:hiddenFill xmlns:a14="http://schemas.microsoft.com/office/drawing/2010/main">
                <a:solidFill>
                  <a:srgbClr val="B370CE">
                    <a:alpha val="72940"/>
                  </a:srgbClr>
                </a:solidFill>
              </a14:hiddenFill>
            </a:ext>
            <a:ext uri="{91240B29-F687-4F45-9708-019B960494DF}">
              <a14:hiddenLine xmlns:a14="http://schemas.microsoft.com/office/drawing/2010/main" w="76200" algn="ctr">
                <a:solidFill>
                  <a:srgbClr val="008000"/>
                </a:solidFill>
                <a:miter lim="800000"/>
                <a:headEnd/>
                <a:tailEnd/>
              </a14:hiddenLine>
            </a:ext>
          </a:extLst>
        </p:spPr>
      </p:pic>
      <p:pic>
        <p:nvPicPr>
          <p:cNvPr id="1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4642441"/>
            <a:ext cx="1512168" cy="1039648"/>
          </a:xfrm>
          <a:prstGeom prst="rect">
            <a:avLst/>
          </a:prstGeom>
          <a:noFill/>
          <a:ln>
            <a:noFill/>
          </a:ln>
          <a:effectLst>
            <a:prstShdw prst="shdw17" dist="17961" dir="13500000">
              <a:srgbClr val="6B437C"/>
            </a:prstShdw>
          </a:effectLst>
          <a:extLst>
            <a:ext uri="{909E8E84-426E-40DD-AFC4-6F175D3DCCD1}">
              <a14:hiddenFill xmlns:a14="http://schemas.microsoft.com/office/drawing/2010/main">
                <a:solidFill>
                  <a:srgbClr val="B370CE">
                    <a:alpha val="72940"/>
                  </a:srgbClr>
                </a:solidFill>
              </a14:hiddenFill>
            </a:ext>
            <a:ext uri="{91240B29-F687-4F45-9708-019B960494DF}">
              <a14:hiddenLine xmlns:a14="http://schemas.microsoft.com/office/drawing/2010/main" w="76200" algn="ctr">
                <a:solidFill>
                  <a:srgbClr val="008000"/>
                </a:solidFill>
                <a:miter lim="800000"/>
                <a:headEnd/>
                <a:tailEnd/>
              </a14:hiddenLine>
            </a:ext>
          </a:extLst>
        </p:spPr>
      </p:pic>
      <p:pic>
        <p:nvPicPr>
          <p:cNvPr id="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9895" y="3128625"/>
            <a:ext cx="1504033" cy="1032798"/>
          </a:xfrm>
          <a:prstGeom prst="rect">
            <a:avLst/>
          </a:prstGeom>
          <a:noFill/>
          <a:ln>
            <a:noFill/>
          </a:ln>
          <a:effectLst>
            <a:prstShdw prst="shdw17" dist="17961" dir="13500000">
              <a:srgbClr val="6B437C"/>
            </a:prstShdw>
          </a:effectLst>
          <a:extLst>
            <a:ext uri="{909E8E84-426E-40DD-AFC4-6F175D3DCCD1}">
              <a14:hiddenFill xmlns:a14="http://schemas.microsoft.com/office/drawing/2010/main">
                <a:solidFill>
                  <a:srgbClr val="B370CE">
                    <a:alpha val="72940"/>
                  </a:srgbClr>
                </a:solidFill>
              </a14:hiddenFill>
            </a:ext>
            <a:ext uri="{91240B29-F687-4F45-9708-019B960494DF}">
              <a14:hiddenLine xmlns:a14="http://schemas.microsoft.com/office/drawing/2010/main" w="76200" algn="ctr">
                <a:solidFill>
                  <a:srgbClr val="008000"/>
                </a:solidFill>
                <a:miter lim="800000"/>
                <a:headEnd/>
                <a:tailEnd/>
              </a14:hiddenLine>
            </a:ext>
          </a:extLst>
        </p:spPr>
      </p:pic>
      <p:sp>
        <p:nvSpPr>
          <p:cNvPr id="16" name="Text12"/>
          <p:cNvSpPr>
            <a:spLocks noChangeArrowheads="1"/>
          </p:cNvSpPr>
          <p:nvPr/>
        </p:nvSpPr>
        <p:spPr bwMode="auto">
          <a:xfrm>
            <a:off x="2537329" y="2918694"/>
            <a:ext cx="1287463"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330200" fontAlgn="base">
              <a:lnSpc>
                <a:spcPct val="90000"/>
              </a:lnSpc>
              <a:spcBef>
                <a:spcPct val="0"/>
              </a:spcBef>
              <a:spcAft>
                <a:spcPct val="0"/>
              </a:spcAft>
              <a:buClr>
                <a:srgbClr val="009999"/>
              </a:buClr>
              <a:buFont typeface="Wingdings" pitchFamily="2" charset="2"/>
              <a:buNone/>
            </a:pPr>
            <a:r>
              <a:rPr lang="ru-RU" altLang="de-DE" sz="1200" b="1" dirty="0" smtClean="0">
                <a:solidFill>
                  <a:srgbClr val="000000"/>
                </a:solidFill>
              </a:rPr>
              <a:t>Германия</a:t>
            </a:r>
            <a:endParaRPr lang="de-DE" altLang="de-DE" sz="1200" b="1" dirty="0" smtClean="0">
              <a:solidFill>
                <a:srgbClr val="000000"/>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95" y="5819782"/>
            <a:ext cx="3554233" cy="51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83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2978" name="Oval 2"/>
          <p:cNvSpPr>
            <a:spLocks noChangeArrowheads="1"/>
          </p:cNvSpPr>
          <p:nvPr/>
        </p:nvSpPr>
        <p:spPr bwMode="ltGray">
          <a:xfrm>
            <a:off x="8839200" y="6705600"/>
            <a:ext cx="76200" cy="76200"/>
          </a:xfrm>
          <a:prstGeom prst="ellipse">
            <a:avLst/>
          </a:prstGeom>
          <a:solidFill>
            <a:srgbClr val="B2B2B2"/>
          </a:solidFill>
          <a:ln w="3175" algn="ctr">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79" name="Oval 3"/>
          <p:cNvSpPr>
            <a:spLocks noChangeArrowheads="1"/>
          </p:cNvSpPr>
          <p:nvPr/>
        </p:nvSpPr>
        <p:spPr bwMode="ltGray">
          <a:xfrm>
            <a:off x="8839200" y="6705600"/>
            <a:ext cx="76200" cy="76200"/>
          </a:xfrm>
          <a:prstGeom prst="ellipse">
            <a:avLst/>
          </a:prstGeom>
          <a:noFill/>
          <a:ln w="3175" algn="ctr">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942981" name="Group 5"/>
          <p:cNvGrpSpPr>
            <a:grpSpLocks/>
          </p:cNvGrpSpPr>
          <p:nvPr/>
        </p:nvGrpSpPr>
        <p:grpSpPr bwMode="auto">
          <a:xfrm>
            <a:off x="684213" y="1089025"/>
            <a:ext cx="8412163" cy="5235575"/>
            <a:chOff x="431" y="686"/>
            <a:chExt cx="5299" cy="3298"/>
          </a:xfrm>
        </p:grpSpPr>
        <p:sp>
          <p:nvSpPr>
            <p:cNvPr id="2942982" name="Freeform 6" descr="Dark upward diagonal"/>
            <p:cNvSpPr>
              <a:spLocks/>
            </p:cNvSpPr>
            <p:nvPr/>
          </p:nvSpPr>
          <p:spPr bwMode="ltGray">
            <a:xfrm>
              <a:off x="650" y="1940"/>
              <a:ext cx="4657" cy="1930"/>
            </a:xfrm>
            <a:custGeom>
              <a:avLst/>
              <a:gdLst>
                <a:gd name="T0" fmla="*/ 0 w 4657"/>
                <a:gd name="T1" fmla="*/ 1823 h 1930"/>
                <a:gd name="T2" fmla="*/ 2142 w 4657"/>
                <a:gd name="T3" fmla="*/ 553 h 1930"/>
                <a:gd name="T4" fmla="*/ 2822 w 4657"/>
                <a:gd name="T5" fmla="*/ 516 h 1930"/>
                <a:gd name="T6" fmla="*/ 3751 w 4657"/>
                <a:gd name="T7" fmla="*/ 11 h 1930"/>
                <a:gd name="T8" fmla="*/ 4039 w 4657"/>
                <a:gd name="T9" fmla="*/ 1406 h 1930"/>
                <a:gd name="T10" fmla="*/ 4657 w 4657"/>
                <a:gd name="T11" fmla="*/ 1656 h 1930"/>
                <a:gd name="T12" fmla="*/ 1465 w 4657"/>
                <a:gd name="T13" fmla="*/ 1725 h 1930"/>
                <a:gd name="T14" fmla="*/ 0 w 4657"/>
                <a:gd name="T15" fmla="*/ 1823 h 1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7" h="1930">
                  <a:moveTo>
                    <a:pt x="0" y="1823"/>
                  </a:moveTo>
                  <a:cubicBezTo>
                    <a:pt x="948" y="1930"/>
                    <a:pt x="1540" y="1139"/>
                    <a:pt x="2142" y="553"/>
                  </a:cubicBezTo>
                  <a:cubicBezTo>
                    <a:pt x="2650" y="381"/>
                    <a:pt x="2640" y="650"/>
                    <a:pt x="2822" y="516"/>
                  </a:cubicBezTo>
                  <a:cubicBezTo>
                    <a:pt x="3003" y="382"/>
                    <a:pt x="3267" y="228"/>
                    <a:pt x="3751" y="11"/>
                  </a:cubicBezTo>
                  <a:cubicBezTo>
                    <a:pt x="4007" y="0"/>
                    <a:pt x="3952" y="1165"/>
                    <a:pt x="4039" y="1406"/>
                  </a:cubicBezTo>
                  <a:cubicBezTo>
                    <a:pt x="4126" y="1647"/>
                    <a:pt x="4424" y="1621"/>
                    <a:pt x="4657" y="1656"/>
                  </a:cubicBezTo>
                  <a:cubicBezTo>
                    <a:pt x="2512" y="1412"/>
                    <a:pt x="1876" y="1686"/>
                    <a:pt x="1465" y="1725"/>
                  </a:cubicBezTo>
                  <a:cubicBezTo>
                    <a:pt x="1054" y="1764"/>
                    <a:pt x="1481" y="1764"/>
                    <a:pt x="0" y="1823"/>
                  </a:cubicBezTo>
                  <a:close/>
                </a:path>
              </a:pathLst>
            </a:custGeom>
            <a:pattFill prst="dkUpDiag">
              <a:fgClr>
                <a:schemeClr val="accent2"/>
              </a:fgClr>
              <a:bgClr>
                <a:srgbClr val="FFFFFF"/>
              </a:bgClr>
            </a:patt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83" name="Rectangle 7"/>
            <p:cNvSpPr>
              <a:spLocks noChangeArrowheads="1"/>
            </p:cNvSpPr>
            <p:nvPr/>
          </p:nvSpPr>
          <p:spPr bwMode="ltGray">
            <a:xfrm>
              <a:off x="3150" y="2622"/>
              <a:ext cx="1434" cy="288"/>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1" rIns="91423" bIns="45711" anchor="ctr"/>
            <a:lstStyle/>
            <a:p>
              <a:pPr>
                <a:spcBef>
                  <a:spcPct val="5000"/>
                </a:spcBef>
                <a:buClr>
                  <a:srgbClr val="B2B2B2"/>
                </a:buClr>
                <a:buSzPct val="75000"/>
                <a:buFont typeface="Wingdings" pitchFamily="2" charset="2"/>
                <a:buNone/>
              </a:pPr>
              <a:r>
                <a:rPr lang="ru-RU" sz="1400" dirty="0" smtClean="0">
                  <a:solidFill>
                    <a:srgbClr val="006600"/>
                  </a:solidFill>
                  <a:latin typeface="Arial Black" pitchFamily="34" charset="0"/>
                </a:rPr>
                <a:t>Возможное сокращение потерь</a:t>
              </a:r>
              <a:endParaRPr lang="en-US" sz="1400" b="0" dirty="0">
                <a:solidFill>
                  <a:srgbClr val="006600"/>
                </a:solidFill>
                <a:latin typeface="Arial Black" pitchFamily="34" charset="0"/>
              </a:endParaRPr>
            </a:p>
          </p:txBody>
        </p:sp>
        <p:grpSp>
          <p:nvGrpSpPr>
            <p:cNvPr id="2942984" name="Group 8"/>
            <p:cNvGrpSpPr>
              <a:grpSpLocks/>
            </p:cNvGrpSpPr>
            <p:nvPr/>
          </p:nvGrpSpPr>
          <p:grpSpPr bwMode="auto">
            <a:xfrm>
              <a:off x="652" y="1439"/>
              <a:ext cx="4780" cy="2388"/>
              <a:chOff x="430" y="1401"/>
              <a:chExt cx="5233" cy="2540"/>
            </a:xfrm>
          </p:grpSpPr>
          <p:sp>
            <p:nvSpPr>
              <p:cNvPr id="2942985" name="Freeform 9"/>
              <p:cNvSpPr>
                <a:spLocks/>
              </p:cNvSpPr>
              <p:nvPr/>
            </p:nvSpPr>
            <p:spPr bwMode="ltGray">
              <a:xfrm>
                <a:off x="430" y="1680"/>
                <a:ext cx="4610" cy="2261"/>
              </a:xfrm>
              <a:custGeom>
                <a:avLst/>
                <a:gdLst>
                  <a:gd name="T0" fmla="*/ 0 w 4610"/>
                  <a:gd name="T1" fmla="*/ 2194 h 2261"/>
                  <a:gd name="T2" fmla="*/ 2237 w 4610"/>
                  <a:gd name="T3" fmla="*/ 1354 h 2261"/>
                  <a:gd name="T4" fmla="*/ 4610 w 4610"/>
                  <a:gd name="T5" fmla="*/ 0 h 2261"/>
                </a:gdLst>
                <a:ahLst/>
                <a:cxnLst>
                  <a:cxn ang="0">
                    <a:pos x="T0" y="T1"/>
                  </a:cxn>
                  <a:cxn ang="0">
                    <a:pos x="T2" y="T3"/>
                  </a:cxn>
                  <a:cxn ang="0">
                    <a:pos x="T4" y="T5"/>
                  </a:cxn>
                </a:cxnLst>
                <a:rect l="0" t="0" r="r" b="b"/>
                <a:pathLst>
                  <a:path w="4610" h="2261">
                    <a:moveTo>
                      <a:pt x="0" y="2194"/>
                    </a:moveTo>
                    <a:cubicBezTo>
                      <a:pt x="971" y="2261"/>
                      <a:pt x="1817" y="1744"/>
                      <a:pt x="2237" y="1354"/>
                    </a:cubicBezTo>
                    <a:cubicBezTo>
                      <a:pt x="3069" y="586"/>
                      <a:pt x="4244" y="166"/>
                      <a:pt x="4610" y="0"/>
                    </a:cubicBezTo>
                  </a:path>
                </a:pathLst>
              </a:custGeom>
              <a:noFill/>
              <a:ln w="38100" cap="flat" cmpd="sng">
                <a:solidFill>
                  <a:srgbClr val="66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86" name="Rectangle 10"/>
              <p:cNvSpPr>
                <a:spLocks noChangeArrowheads="1"/>
              </p:cNvSpPr>
              <p:nvPr/>
            </p:nvSpPr>
            <p:spPr bwMode="ltGray">
              <a:xfrm>
                <a:off x="4525" y="1401"/>
                <a:ext cx="1138"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1" rIns="91423" bIns="45711" anchor="ctr"/>
              <a:lstStyle/>
              <a:p>
                <a:pPr algn="l">
                  <a:spcBef>
                    <a:spcPct val="50000"/>
                  </a:spcBef>
                  <a:buClr>
                    <a:srgbClr val="B2B2B2"/>
                  </a:buClr>
                  <a:buSzPct val="75000"/>
                  <a:buFont typeface="Wingdings" pitchFamily="2" charset="2"/>
                  <a:buNone/>
                </a:pPr>
                <a:r>
                  <a:rPr lang="ru-RU" sz="1200" dirty="0" smtClean="0">
                    <a:solidFill>
                      <a:srgbClr val="660066"/>
                    </a:solidFill>
                  </a:rPr>
                  <a:t>Временное сдерживание потерь</a:t>
                </a:r>
                <a:endParaRPr lang="en-US" sz="1200" dirty="0">
                  <a:solidFill>
                    <a:srgbClr val="660066"/>
                  </a:solidFill>
                </a:endParaRPr>
              </a:p>
            </p:txBody>
          </p:sp>
        </p:grpSp>
        <p:sp>
          <p:nvSpPr>
            <p:cNvPr id="2942987" name="Freeform 11" descr="Dark upward diagonal"/>
            <p:cNvSpPr>
              <a:spLocks/>
            </p:cNvSpPr>
            <p:nvPr/>
          </p:nvSpPr>
          <p:spPr bwMode="ltGray">
            <a:xfrm>
              <a:off x="646" y="3222"/>
              <a:ext cx="2060" cy="636"/>
            </a:xfrm>
            <a:custGeom>
              <a:avLst/>
              <a:gdLst>
                <a:gd name="T0" fmla="*/ 1538 w 2060"/>
                <a:gd name="T1" fmla="*/ 196 h 636"/>
                <a:gd name="T2" fmla="*/ 1891 w 2060"/>
                <a:gd name="T3" fmla="*/ 0 h 636"/>
                <a:gd name="T4" fmla="*/ 2060 w 2060"/>
                <a:gd name="T5" fmla="*/ 352 h 636"/>
                <a:gd name="T6" fmla="*/ 0 w 2060"/>
                <a:gd name="T7" fmla="*/ 555 h 636"/>
                <a:gd name="T8" fmla="*/ 22 w 2060"/>
                <a:gd name="T9" fmla="*/ 544 h 636"/>
                <a:gd name="T10" fmla="*/ 1391 w 2060"/>
                <a:gd name="T11" fmla="*/ 28 h 636"/>
                <a:gd name="T12" fmla="*/ 1538 w 2060"/>
                <a:gd name="T13" fmla="*/ 196 h 636"/>
              </a:gdLst>
              <a:ahLst/>
              <a:cxnLst>
                <a:cxn ang="0">
                  <a:pos x="T0" y="T1"/>
                </a:cxn>
                <a:cxn ang="0">
                  <a:pos x="T2" y="T3"/>
                </a:cxn>
                <a:cxn ang="0">
                  <a:pos x="T4" y="T5"/>
                </a:cxn>
                <a:cxn ang="0">
                  <a:pos x="T6" y="T7"/>
                </a:cxn>
                <a:cxn ang="0">
                  <a:pos x="T8" y="T9"/>
                </a:cxn>
                <a:cxn ang="0">
                  <a:pos x="T10" y="T11"/>
                </a:cxn>
                <a:cxn ang="0">
                  <a:pos x="T12" y="T13"/>
                </a:cxn>
              </a:cxnLst>
              <a:rect l="0" t="0" r="r" b="b"/>
              <a:pathLst>
                <a:path w="2060" h="636">
                  <a:moveTo>
                    <a:pt x="1538" y="196"/>
                  </a:moveTo>
                  <a:cubicBezTo>
                    <a:pt x="1706" y="115"/>
                    <a:pt x="1848" y="5"/>
                    <a:pt x="1891" y="0"/>
                  </a:cubicBezTo>
                  <a:cubicBezTo>
                    <a:pt x="1946" y="109"/>
                    <a:pt x="1956" y="311"/>
                    <a:pt x="2060" y="352"/>
                  </a:cubicBezTo>
                  <a:cubicBezTo>
                    <a:pt x="1501" y="504"/>
                    <a:pt x="228" y="566"/>
                    <a:pt x="0" y="555"/>
                  </a:cubicBezTo>
                  <a:cubicBezTo>
                    <a:pt x="6" y="348"/>
                    <a:pt x="27" y="636"/>
                    <a:pt x="22" y="544"/>
                  </a:cubicBezTo>
                  <a:cubicBezTo>
                    <a:pt x="1081" y="560"/>
                    <a:pt x="1272" y="34"/>
                    <a:pt x="1391" y="28"/>
                  </a:cubicBezTo>
                  <a:cubicBezTo>
                    <a:pt x="1578" y="98"/>
                    <a:pt x="1455" y="201"/>
                    <a:pt x="1538" y="196"/>
                  </a:cubicBezTo>
                  <a:close/>
                </a:path>
              </a:pathLst>
            </a:custGeom>
            <a:pattFill prst="dkUpDiag">
              <a:fgClr>
                <a:schemeClr val="hlink"/>
              </a:fgClr>
              <a:bgClr>
                <a:srgbClr val="FFFFFF"/>
              </a:bgClr>
            </a:patt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88" name="Rectangle 12"/>
            <p:cNvSpPr>
              <a:spLocks noChangeArrowheads="1"/>
            </p:cNvSpPr>
            <p:nvPr/>
          </p:nvSpPr>
          <p:spPr bwMode="ltGray">
            <a:xfrm>
              <a:off x="1714" y="3385"/>
              <a:ext cx="878" cy="294"/>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1" rIns="91423" bIns="45711" anchor="ctr"/>
            <a:lstStyle/>
            <a:p>
              <a:pPr algn="r">
                <a:spcBef>
                  <a:spcPct val="50000"/>
                </a:spcBef>
                <a:buClr>
                  <a:srgbClr val="B2B2B2"/>
                </a:buClr>
                <a:buSzPct val="75000"/>
                <a:buFont typeface="Wingdings" pitchFamily="2" charset="2"/>
                <a:buNone/>
              </a:pPr>
              <a:r>
                <a:rPr lang="ru-RU" sz="1200" b="0" dirty="0" smtClean="0">
                  <a:solidFill>
                    <a:srgbClr val="CC0000"/>
                  </a:solidFill>
                  <a:latin typeface="Arial Black" pitchFamily="34" charset="0"/>
                </a:rPr>
                <a:t>Цена промедления</a:t>
              </a:r>
              <a:endParaRPr lang="en-US" sz="1200" b="0" dirty="0">
                <a:solidFill>
                  <a:srgbClr val="CC0000"/>
                </a:solidFill>
                <a:latin typeface="Arial Black" pitchFamily="34" charset="0"/>
              </a:endParaRPr>
            </a:p>
          </p:txBody>
        </p:sp>
        <p:sp>
          <p:nvSpPr>
            <p:cNvPr id="2942989" name="AutoShape 13"/>
            <p:cNvSpPr>
              <a:spLocks noChangeArrowheads="1"/>
            </p:cNvSpPr>
            <p:nvPr/>
          </p:nvSpPr>
          <p:spPr bwMode="ltGray">
            <a:xfrm>
              <a:off x="1573" y="2195"/>
              <a:ext cx="587" cy="384"/>
            </a:xfrm>
            <a:prstGeom prst="wedgeRectCallout">
              <a:avLst>
                <a:gd name="adj1" fmla="val 27248"/>
                <a:gd name="adj2" fmla="val 214965"/>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Разрабатывается новое правило</a:t>
              </a:r>
              <a:endParaRPr lang="en-US" sz="1000" dirty="0">
                <a:solidFill>
                  <a:schemeClr val="tx1"/>
                </a:solidFill>
              </a:endParaRPr>
            </a:p>
          </p:txBody>
        </p:sp>
        <p:sp>
          <p:nvSpPr>
            <p:cNvPr id="2942990" name="AutoShape 14"/>
            <p:cNvSpPr>
              <a:spLocks noChangeArrowheads="1"/>
            </p:cNvSpPr>
            <p:nvPr/>
          </p:nvSpPr>
          <p:spPr bwMode="ltGray">
            <a:xfrm>
              <a:off x="720" y="3294"/>
              <a:ext cx="648" cy="288"/>
            </a:xfrm>
            <a:prstGeom prst="wedgeRectCallout">
              <a:avLst>
                <a:gd name="adj1" fmla="val 68485"/>
                <a:gd name="adj2" fmla="val 57257"/>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Обнаружено подозрительное действие</a:t>
              </a:r>
              <a:endParaRPr lang="en-US" sz="1000" dirty="0">
                <a:solidFill>
                  <a:schemeClr val="tx1"/>
                </a:solidFill>
              </a:endParaRPr>
            </a:p>
          </p:txBody>
        </p:sp>
        <p:sp>
          <p:nvSpPr>
            <p:cNvPr id="2942991" name="AutoShape 15"/>
            <p:cNvSpPr>
              <a:spLocks noChangeArrowheads="1"/>
            </p:cNvSpPr>
            <p:nvPr/>
          </p:nvSpPr>
          <p:spPr bwMode="ltGray">
            <a:xfrm>
              <a:off x="792" y="2958"/>
              <a:ext cx="674" cy="287"/>
            </a:xfrm>
            <a:prstGeom prst="wedgeRectCallout">
              <a:avLst>
                <a:gd name="adj1" fmla="val 75644"/>
                <a:gd name="adj2" fmla="val 145472"/>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Начинается расследование</a:t>
              </a:r>
              <a:endParaRPr lang="en-US" sz="1000" dirty="0">
                <a:solidFill>
                  <a:schemeClr val="tx1"/>
                </a:solidFill>
              </a:endParaRPr>
            </a:p>
          </p:txBody>
        </p:sp>
        <p:sp>
          <p:nvSpPr>
            <p:cNvPr id="2942992" name="AutoShape 16"/>
            <p:cNvSpPr>
              <a:spLocks noChangeArrowheads="1"/>
            </p:cNvSpPr>
            <p:nvPr/>
          </p:nvSpPr>
          <p:spPr bwMode="ltGray">
            <a:xfrm>
              <a:off x="1182" y="2622"/>
              <a:ext cx="532" cy="288"/>
            </a:xfrm>
            <a:prstGeom prst="wedgeRectCallout">
              <a:avLst>
                <a:gd name="adj1" fmla="val 86088"/>
                <a:gd name="adj2" fmla="val 189236"/>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Масштаб определен</a:t>
              </a:r>
              <a:endParaRPr lang="en-US" sz="1000" dirty="0">
                <a:solidFill>
                  <a:schemeClr val="tx1"/>
                </a:solidFill>
              </a:endParaRPr>
            </a:p>
          </p:txBody>
        </p:sp>
        <p:sp>
          <p:nvSpPr>
            <p:cNvPr id="2942993" name="AutoShape 17"/>
            <p:cNvSpPr>
              <a:spLocks noChangeArrowheads="1"/>
            </p:cNvSpPr>
            <p:nvPr/>
          </p:nvSpPr>
          <p:spPr bwMode="ltGray">
            <a:xfrm>
              <a:off x="2258" y="2037"/>
              <a:ext cx="533" cy="288"/>
            </a:xfrm>
            <a:prstGeom prst="wedgeRectCallout">
              <a:avLst>
                <a:gd name="adj1" fmla="val -70535"/>
                <a:gd name="adj2" fmla="val 364206"/>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Новое правило применено</a:t>
              </a:r>
              <a:endParaRPr lang="en-US" sz="1000" dirty="0">
                <a:solidFill>
                  <a:schemeClr val="tx1"/>
                </a:solidFill>
              </a:endParaRPr>
            </a:p>
          </p:txBody>
        </p:sp>
        <p:sp>
          <p:nvSpPr>
            <p:cNvPr id="2942994" name="AutoShape 18"/>
            <p:cNvSpPr>
              <a:spLocks noChangeArrowheads="1"/>
            </p:cNvSpPr>
            <p:nvPr/>
          </p:nvSpPr>
          <p:spPr bwMode="ltGray">
            <a:xfrm>
              <a:off x="3856" y="3024"/>
              <a:ext cx="612" cy="288"/>
            </a:xfrm>
            <a:prstGeom prst="wedgeRectCallout">
              <a:avLst>
                <a:gd name="adj1" fmla="val 13634"/>
                <a:gd name="adj2" fmla="val 122917"/>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Данный вид мошенничества идет на спад</a:t>
              </a:r>
              <a:endParaRPr lang="en-US" sz="1000" dirty="0">
                <a:solidFill>
                  <a:schemeClr val="tx1"/>
                </a:solidFill>
              </a:endParaRPr>
            </a:p>
          </p:txBody>
        </p:sp>
        <p:sp>
          <p:nvSpPr>
            <p:cNvPr id="2942995" name="Freeform 19"/>
            <p:cNvSpPr>
              <a:spLocks/>
            </p:cNvSpPr>
            <p:nvPr/>
          </p:nvSpPr>
          <p:spPr bwMode="ltGray">
            <a:xfrm>
              <a:off x="674" y="1051"/>
              <a:ext cx="3182" cy="2681"/>
            </a:xfrm>
            <a:custGeom>
              <a:avLst/>
              <a:gdLst>
                <a:gd name="T0" fmla="*/ 0 w 3690"/>
                <a:gd name="T1" fmla="*/ 3320 h 3353"/>
                <a:gd name="T2" fmla="*/ 2609 w 3690"/>
                <a:gd name="T3" fmla="*/ 1478 h 3353"/>
                <a:gd name="T4" fmla="*/ 3690 w 3690"/>
                <a:gd name="T5" fmla="*/ 0 h 3353"/>
              </a:gdLst>
              <a:ahLst/>
              <a:cxnLst>
                <a:cxn ang="0">
                  <a:pos x="T0" y="T1"/>
                </a:cxn>
                <a:cxn ang="0">
                  <a:pos x="T2" y="T3"/>
                </a:cxn>
                <a:cxn ang="0">
                  <a:pos x="T4" y="T5"/>
                </a:cxn>
              </a:cxnLst>
              <a:rect l="0" t="0" r="r" b="b"/>
              <a:pathLst>
                <a:path w="3690" h="3353">
                  <a:moveTo>
                    <a:pt x="0" y="3320"/>
                  </a:moveTo>
                  <a:cubicBezTo>
                    <a:pt x="627" y="3302"/>
                    <a:pt x="1098" y="3353"/>
                    <a:pt x="2609" y="1478"/>
                  </a:cubicBezTo>
                  <a:cubicBezTo>
                    <a:pt x="3160" y="793"/>
                    <a:pt x="3655" y="88"/>
                    <a:pt x="3690" y="0"/>
                  </a:cubicBezTo>
                </a:path>
              </a:pathLst>
            </a:custGeom>
            <a:noFill/>
            <a:ln w="38100" cap="flat" cmpd="sng">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96" name="Rectangle 20"/>
            <p:cNvSpPr>
              <a:spLocks noChangeArrowheads="1"/>
            </p:cNvSpPr>
            <p:nvPr/>
          </p:nvSpPr>
          <p:spPr bwMode="ltGray">
            <a:xfrm rot="16200000">
              <a:off x="189" y="1974"/>
              <a:ext cx="699" cy="126"/>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nchor="ctr"/>
            <a:lstStyle/>
            <a:p>
              <a:pPr algn="l">
                <a:spcBef>
                  <a:spcPct val="50000"/>
                </a:spcBef>
                <a:buClr>
                  <a:srgbClr val="B2B2B2"/>
                </a:buClr>
                <a:buSzPct val="75000"/>
                <a:buFont typeface="Wingdings" pitchFamily="2" charset="2"/>
                <a:buNone/>
              </a:pPr>
              <a:r>
                <a:rPr lang="ru-RU" sz="1200" dirty="0" smtClean="0">
                  <a:solidFill>
                    <a:schemeClr val="tx1"/>
                  </a:solidFill>
                </a:rPr>
                <a:t>Уровень потерь</a:t>
              </a:r>
              <a:endParaRPr lang="en-US" sz="1200" dirty="0">
                <a:solidFill>
                  <a:schemeClr val="tx1"/>
                </a:solidFill>
              </a:endParaRPr>
            </a:p>
          </p:txBody>
        </p:sp>
        <p:sp>
          <p:nvSpPr>
            <p:cNvPr id="2942997" name="AutoShape 21"/>
            <p:cNvSpPr>
              <a:spLocks noChangeArrowheads="1"/>
            </p:cNvSpPr>
            <p:nvPr/>
          </p:nvSpPr>
          <p:spPr bwMode="ltGray">
            <a:xfrm>
              <a:off x="2808" y="3034"/>
              <a:ext cx="720" cy="288"/>
            </a:xfrm>
            <a:prstGeom prst="wedgeRectCallout">
              <a:avLst>
                <a:gd name="adj1" fmla="val -66773"/>
                <a:gd name="adj2" fmla="val 124805"/>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Работа модели стабилизирована</a:t>
              </a:r>
              <a:endParaRPr lang="en-US" sz="1000" dirty="0">
                <a:solidFill>
                  <a:schemeClr val="tx1"/>
                </a:solidFill>
              </a:endParaRPr>
            </a:p>
          </p:txBody>
        </p:sp>
        <p:sp>
          <p:nvSpPr>
            <p:cNvPr id="2942998" name="Line 22"/>
            <p:cNvSpPr>
              <a:spLocks noChangeShapeType="1"/>
            </p:cNvSpPr>
            <p:nvPr/>
          </p:nvSpPr>
          <p:spPr bwMode="ltGray">
            <a:xfrm>
              <a:off x="606" y="3984"/>
              <a:ext cx="4704"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2999" name="Freeform 23"/>
            <p:cNvSpPr>
              <a:spLocks/>
            </p:cNvSpPr>
            <p:nvPr/>
          </p:nvSpPr>
          <p:spPr bwMode="ltGray">
            <a:xfrm>
              <a:off x="654" y="894"/>
              <a:ext cx="4656" cy="2917"/>
            </a:xfrm>
            <a:custGeom>
              <a:avLst/>
              <a:gdLst>
                <a:gd name="T0" fmla="*/ 0 w 4656"/>
                <a:gd name="T1" fmla="*/ 0 h 2544"/>
                <a:gd name="T2" fmla="*/ 0 w 4656"/>
                <a:gd name="T3" fmla="*/ 2544 h 2544"/>
                <a:gd name="T4" fmla="*/ 4656 w 4656"/>
                <a:gd name="T5" fmla="*/ 2544 h 2544"/>
              </a:gdLst>
              <a:ahLst/>
              <a:cxnLst>
                <a:cxn ang="0">
                  <a:pos x="T0" y="T1"/>
                </a:cxn>
                <a:cxn ang="0">
                  <a:pos x="T2" y="T3"/>
                </a:cxn>
                <a:cxn ang="0">
                  <a:pos x="T4" y="T5"/>
                </a:cxn>
              </a:cxnLst>
              <a:rect l="0" t="0" r="r" b="b"/>
              <a:pathLst>
                <a:path w="4656" h="2544">
                  <a:moveTo>
                    <a:pt x="0" y="0"/>
                  </a:moveTo>
                  <a:lnTo>
                    <a:pt x="0" y="2544"/>
                  </a:lnTo>
                  <a:lnTo>
                    <a:pt x="4656" y="2544"/>
                  </a:lnTo>
                </a:path>
              </a:pathLst>
            </a:custGeom>
            <a:noFill/>
            <a:ln w="38100" cap="flat" cmpd="sng">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943000" name="Group 24"/>
            <p:cNvGrpSpPr>
              <a:grpSpLocks/>
            </p:cNvGrpSpPr>
            <p:nvPr/>
          </p:nvGrpSpPr>
          <p:grpSpPr bwMode="auto">
            <a:xfrm>
              <a:off x="648" y="3854"/>
              <a:ext cx="4608" cy="85"/>
              <a:chOff x="618" y="3888"/>
              <a:chExt cx="4608" cy="96"/>
            </a:xfrm>
          </p:grpSpPr>
          <p:sp>
            <p:nvSpPr>
              <p:cNvPr id="2943001" name="Rectangle 25"/>
              <p:cNvSpPr>
                <a:spLocks noChangeArrowheads="1"/>
              </p:cNvSpPr>
              <p:nvPr/>
            </p:nvSpPr>
            <p:spPr bwMode="ltGray">
              <a:xfrm>
                <a:off x="61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2" name="Rectangle 26"/>
              <p:cNvSpPr>
                <a:spLocks noChangeArrowheads="1"/>
              </p:cNvSpPr>
              <p:nvPr/>
            </p:nvSpPr>
            <p:spPr bwMode="ltGray">
              <a:xfrm>
                <a:off x="76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3" name="Rectangle 27"/>
              <p:cNvSpPr>
                <a:spLocks noChangeArrowheads="1"/>
              </p:cNvSpPr>
              <p:nvPr/>
            </p:nvSpPr>
            <p:spPr bwMode="ltGray">
              <a:xfrm>
                <a:off x="90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4" name="Rectangle 28"/>
              <p:cNvSpPr>
                <a:spLocks noChangeArrowheads="1"/>
              </p:cNvSpPr>
              <p:nvPr/>
            </p:nvSpPr>
            <p:spPr bwMode="ltGray">
              <a:xfrm>
                <a:off x="105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5" name="Rectangle 29"/>
              <p:cNvSpPr>
                <a:spLocks noChangeArrowheads="1"/>
              </p:cNvSpPr>
              <p:nvPr/>
            </p:nvSpPr>
            <p:spPr bwMode="ltGray">
              <a:xfrm>
                <a:off x="119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6" name="Rectangle 30"/>
              <p:cNvSpPr>
                <a:spLocks noChangeArrowheads="1"/>
              </p:cNvSpPr>
              <p:nvPr/>
            </p:nvSpPr>
            <p:spPr bwMode="ltGray">
              <a:xfrm>
                <a:off x="133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7" name="Rectangle 31"/>
              <p:cNvSpPr>
                <a:spLocks noChangeArrowheads="1"/>
              </p:cNvSpPr>
              <p:nvPr/>
            </p:nvSpPr>
            <p:spPr bwMode="ltGray">
              <a:xfrm>
                <a:off x="148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8" name="Rectangle 32"/>
              <p:cNvSpPr>
                <a:spLocks noChangeArrowheads="1"/>
              </p:cNvSpPr>
              <p:nvPr/>
            </p:nvSpPr>
            <p:spPr bwMode="ltGray">
              <a:xfrm>
                <a:off x="162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09" name="Rectangle 33"/>
              <p:cNvSpPr>
                <a:spLocks noChangeArrowheads="1"/>
              </p:cNvSpPr>
              <p:nvPr/>
            </p:nvSpPr>
            <p:spPr bwMode="ltGray">
              <a:xfrm>
                <a:off x="177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0" name="Rectangle 34"/>
              <p:cNvSpPr>
                <a:spLocks noChangeArrowheads="1"/>
              </p:cNvSpPr>
              <p:nvPr/>
            </p:nvSpPr>
            <p:spPr bwMode="ltGray">
              <a:xfrm>
                <a:off x="191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1" name="Rectangle 35"/>
              <p:cNvSpPr>
                <a:spLocks noChangeArrowheads="1"/>
              </p:cNvSpPr>
              <p:nvPr/>
            </p:nvSpPr>
            <p:spPr bwMode="ltGray">
              <a:xfrm>
                <a:off x="205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2" name="Rectangle 36"/>
              <p:cNvSpPr>
                <a:spLocks noChangeArrowheads="1"/>
              </p:cNvSpPr>
              <p:nvPr/>
            </p:nvSpPr>
            <p:spPr bwMode="ltGray">
              <a:xfrm>
                <a:off x="220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3" name="Rectangle 37"/>
              <p:cNvSpPr>
                <a:spLocks noChangeArrowheads="1"/>
              </p:cNvSpPr>
              <p:nvPr/>
            </p:nvSpPr>
            <p:spPr bwMode="ltGray">
              <a:xfrm>
                <a:off x="234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4" name="Rectangle 38"/>
              <p:cNvSpPr>
                <a:spLocks noChangeArrowheads="1"/>
              </p:cNvSpPr>
              <p:nvPr/>
            </p:nvSpPr>
            <p:spPr bwMode="ltGray">
              <a:xfrm>
                <a:off x="249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5" name="Rectangle 39"/>
              <p:cNvSpPr>
                <a:spLocks noChangeArrowheads="1"/>
              </p:cNvSpPr>
              <p:nvPr/>
            </p:nvSpPr>
            <p:spPr bwMode="ltGray">
              <a:xfrm>
                <a:off x="263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6" name="Rectangle 40"/>
              <p:cNvSpPr>
                <a:spLocks noChangeArrowheads="1"/>
              </p:cNvSpPr>
              <p:nvPr/>
            </p:nvSpPr>
            <p:spPr bwMode="ltGray">
              <a:xfrm>
                <a:off x="277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7" name="Rectangle 41"/>
              <p:cNvSpPr>
                <a:spLocks noChangeArrowheads="1"/>
              </p:cNvSpPr>
              <p:nvPr/>
            </p:nvSpPr>
            <p:spPr bwMode="ltGray">
              <a:xfrm>
                <a:off x="292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8" name="Rectangle 42"/>
              <p:cNvSpPr>
                <a:spLocks noChangeArrowheads="1"/>
              </p:cNvSpPr>
              <p:nvPr/>
            </p:nvSpPr>
            <p:spPr bwMode="ltGray">
              <a:xfrm>
                <a:off x="306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19" name="Rectangle 43"/>
              <p:cNvSpPr>
                <a:spLocks noChangeArrowheads="1"/>
              </p:cNvSpPr>
              <p:nvPr/>
            </p:nvSpPr>
            <p:spPr bwMode="ltGray">
              <a:xfrm>
                <a:off x="321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0" name="Rectangle 44"/>
              <p:cNvSpPr>
                <a:spLocks noChangeArrowheads="1"/>
              </p:cNvSpPr>
              <p:nvPr/>
            </p:nvSpPr>
            <p:spPr bwMode="ltGray">
              <a:xfrm>
                <a:off x="335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1" name="Rectangle 45"/>
              <p:cNvSpPr>
                <a:spLocks noChangeArrowheads="1"/>
              </p:cNvSpPr>
              <p:nvPr/>
            </p:nvSpPr>
            <p:spPr bwMode="ltGray">
              <a:xfrm>
                <a:off x="349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2" name="Rectangle 46"/>
              <p:cNvSpPr>
                <a:spLocks noChangeArrowheads="1"/>
              </p:cNvSpPr>
              <p:nvPr/>
            </p:nvSpPr>
            <p:spPr bwMode="ltGray">
              <a:xfrm>
                <a:off x="364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3" name="Rectangle 47"/>
              <p:cNvSpPr>
                <a:spLocks noChangeArrowheads="1"/>
              </p:cNvSpPr>
              <p:nvPr/>
            </p:nvSpPr>
            <p:spPr bwMode="ltGray">
              <a:xfrm>
                <a:off x="378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4" name="Rectangle 48"/>
              <p:cNvSpPr>
                <a:spLocks noChangeArrowheads="1"/>
              </p:cNvSpPr>
              <p:nvPr/>
            </p:nvSpPr>
            <p:spPr bwMode="ltGray">
              <a:xfrm>
                <a:off x="393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5" name="Rectangle 49"/>
              <p:cNvSpPr>
                <a:spLocks noChangeArrowheads="1"/>
              </p:cNvSpPr>
              <p:nvPr/>
            </p:nvSpPr>
            <p:spPr bwMode="ltGray">
              <a:xfrm>
                <a:off x="407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6" name="Rectangle 50"/>
              <p:cNvSpPr>
                <a:spLocks noChangeArrowheads="1"/>
              </p:cNvSpPr>
              <p:nvPr/>
            </p:nvSpPr>
            <p:spPr bwMode="ltGray">
              <a:xfrm>
                <a:off x="421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7" name="Rectangle 51"/>
              <p:cNvSpPr>
                <a:spLocks noChangeArrowheads="1"/>
              </p:cNvSpPr>
              <p:nvPr/>
            </p:nvSpPr>
            <p:spPr bwMode="ltGray">
              <a:xfrm>
                <a:off x="436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8" name="Rectangle 52"/>
              <p:cNvSpPr>
                <a:spLocks noChangeArrowheads="1"/>
              </p:cNvSpPr>
              <p:nvPr/>
            </p:nvSpPr>
            <p:spPr bwMode="ltGray">
              <a:xfrm>
                <a:off x="4506"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29" name="Rectangle 53"/>
              <p:cNvSpPr>
                <a:spLocks noChangeArrowheads="1"/>
              </p:cNvSpPr>
              <p:nvPr/>
            </p:nvSpPr>
            <p:spPr bwMode="ltGray">
              <a:xfrm>
                <a:off x="4650"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30" name="Rectangle 54"/>
              <p:cNvSpPr>
                <a:spLocks noChangeArrowheads="1"/>
              </p:cNvSpPr>
              <p:nvPr/>
            </p:nvSpPr>
            <p:spPr bwMode="ltGray">
              <a:xfrm>
                <a:off x="4794"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31" name="Rectangle 55"/>
              <p:cNvSpPr>
                <a:spLocks noChangeArrowheads="1"/>
              </p:cNvSpPr>
              <p:nvPr/>
            </p:nvSpPr>
            <p:spPr bwMode="ltGray">
              <a:xfrm>
                <a:off x="4938"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32" name="Rectangle 56"/>
              <p:cNvSpPr>
                <a:spLocks noChangeArrowheads="1"/>
              </p:cNvSpPr>
              <p:nvPr/>
            </p:nvSpPr>
            <p:spPr bwMode="ltGray">
              <a:xfrm>
                <a:off x="5082" y="3888"/>
                <a:ext cx="144" cy="96"/>
              </a:xfrm>
              <a:prstGeom prst="rect">
                <a:avLst/>
              </a:prstGeom>
              <a:noFill/>
              <a:ln w="3175" algn="ctr">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943033" name="Rectangle 57"/>
            <p:cNvSpPr>
              <a:spLocks noChangeArrowheads="1"/>
            </p:cNvSpPr>
            <p:nvPr/>
          </p:nvSpPr>
          <p:spPr bwMode="ltGray">
            <a:xfrm>
              <a:off x="2192" y="3833"/>
              <a:ext cx="742" cy="128"/>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nchor="ctr"/>
            <a:lstStyle/>
            <a:p>
              <a:pPr>
                <a:spcBef>
                  <a:spcPct val="50000"/>
                </a:spcBef>
                <a:buClr>
                  <a:srgbClr val="B2B2B2"/>
                </a:buClr>
                <a:buSzPct val="75000"/>
                <a:buFont typeface="Wingdings" pitchFamily="2" charset="2"/>
                <a:buNone/>
              </a:pPr>
              <a:r>
                <a:rPr lang="ru-RU" dirty="0" smtClean="0"/>
                <a:t>Недели</a:t>
              </a:r>
              <a:endParaRPr lang="en-US" sz="1800" dirty="0">
                <a:solidFill>
                  <a:schemeClr val="tx1"/>
                </a:solidFill>
              </a:endParaRPr>
            </a:p>
          </p:txBody>
        </p:sp>
        <p:sp>
          <p:nvSpPr>
            <p:cNvPr id="2943035" name="Freeform 59"/>
            <p:cNvSpPr>
              <a:spLocks/>
            </p:cNvSpPr>
            <p:nvPr/>
          </p:nvSpPr>
          <p:spPr bwMode="ltGray">
            <a:xfrm>
              <a:off x="654" y="3438"/>
              <a:ext cx="4656" cy="325"/>
            </a:xfrm>
            <a:custGeom>
              <a:avLst/>
              <a:gdLst>
                <a:gd name="T0" fmla="*/ 0 w 4670"/>
                <a:gd name="T1" fmla="*/ 325 h 325"/>
                <a:gd name="T2" fmla="*/ 2066 w 4670"/>
                <a:gd name="T3" fmla="*/ 140 h 325"/>
                <a:gd name="T4" fmla="*/ 4670 w 4670"/>
                <a:gd name="T5" fmla="*/ 167 h 325"/>
              </a:gdLst>
              <a:ahLst/>
              <a:cxnLst>
                <a:cxn ang="0">
                  <a:pos x="T0" y="T1"/>
                </a:cxn>
                <a:cxn ang="0">
                  <a:pos x="T2" y="T3"/>
                </a:cxn>
                <a:cxn ang="0">
                  <a:pos x="T4" y="T5"/>
                </a:cxn>
              </a:cxnLst>
              <a:rect l="0" t="0" r="r" b="b"/>
              <a:pathLst>
                <a:path w="4670" h="325">
                  <a:moveTo>
                    <a:pt x="0" y="325"/>
                  </a:moveTo>
                  <a:cubicBezTo>
                    <a:pt x="967" y="302"/>
                    <a:pt x="1246" y="280"/>
                    <a:pt x="2066" y="140"/>
                  </a:cubicBezTo>
                  <a:cubicBezTo>
                    <a:pt x="2885" y="0"/>
                    <a:pt x="4333" y="85"/>
                    <a:pt x="4670" y="167"/>
                  </a:cubicBezTo>
                </a:path>
              </a:pathLst>
            </a:custGeom>
            <a:noFill/>
            <a:ln w="38100"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36" name="Rectangle 60"/>
            <p:cNvSpPr>
              <a:spLocks noChangeArrowheads="1"/>
            </p:cNvSpPr>
            <p:nvPr/>
          </p:nvSpPr>
          <p:spPr bwMode="ltGray">
            <a:xfrm>
              <a:off x="2574" y="3294"/>
              <a:ext cx="57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nchor="ctr"/>
            <a:lstStyle/>
            <a:p>
              <a:pPr algn="l">
                <a:spcBef>
                  <a:spcPct val="50000"/>
                </a:spcBef>
                <a:buClr>
                  <a:srgbClr val="B2B2B2"/>
                </a:buClr>
                <a:buSzPct val="75000"/>
                <a:buFont typeface="Wingdings" pitchFamily="2" charset="2"/>
                <a:buNone/>
              </a:pPr>
              <a:endParaRPr lang="ru-RU" sz="1000">
                <a:solidFill>
                  <a:schemeClr val="tx1"/>
                </a:solidFill>
              </a:endParaRPr>
            </a:p>
          </p:txBody>
        </p:sp>
        <p:sp>
          <p:nvSpPr>
            <p:cNvPr id="2943037" name="Freeform 61"/>
            <p:cNvSpPr>
              <a:spLocks/>
            </p:cNvSpPr>
            <p:nvPr/>
          </p:nvSpPr>
          <p:spPr bwMode="ltGray">
            <a:xfrm>
              <a:off x="654" y="3162"/>
              <a:ext cx="4648" cy="650"/>
            </a:xfrm>
            <a:custGeom>
              <a:avLst/>
              <a:gdLst>
                <a:gd name="T0" fmla="*/ 0 w 4648"/>
                <a:gd name="T1" fmla="*/ 606 h 650"/>
                <a:gd name="T2" fmla="*/ 1368 w 4648"/>
                <a:gd name="T3" fmla="*/ 98 h 650"/>
                <a:gd name="T4" fmla="*/ 1540 w 4648"/>
                <a:gd name="T5" fmla="*/ 249 h 650"/>
                <a:gd name="T6" fmla="*/ 1848 w 4648"/>
                <a:gd name="T7" fmla="*/ 74 h 650"/>
                <a:gd name="T8" fmla="*/ 2060 w 4648"/>
                <a:gd name="T9" fmla="*/ 412 h 650"/>
                <a:gd name="T10" fmla="*/ 2890 w 4648"/>
                <a:gd name="T11" fmla="*/ 344 h 650"/>
                <a:gd name="T12" fmla="*/ 3675 w 4648"/>
                <a:gd name="T13" fmla="*/ 349 h 650"/>
                <a:gd name="T14" fmla="*/ 4648 w 4648"/>
                <a:gd name="T15" fmla="*/ 438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8" h="650">
                  <a:moveTo>
                    <a:pt x="0" y="606"/>
                  </a:moveTo>
                  <a:cubicBezTo>
                    <a:pt x="854" y="650"/>
                    <a:pt x="1242" y="176"/>
                    <a:pt x="1368" y="98"/>
                  </a:cubicBezTo>
                  <a:cubicBezTo>
                    <a:pt x="1508" y="54"/>
                    <a:pt x="1474" y="274"/>
                    <a:pt x="1540" y="249"/>
                  </a:cubicBezTo>
                  <a:cubicBezTo>
                    <a:pt x="1606" y="224"/>
                    <a:pt x="1734" y="148"/>
                    <a:pt x="1848" y="74"/>
                  </a:cubicBezTo>
                  <a:cubicBezTo>
                    <a:pt x="1962" y="0"/>
                    <a:pt x="1914" y="398"/>
                    <a:pt x="2060" y="412"/>
                  </a:cubicBezTo>
                  <a:cubicBezTo>
                    <a:pt x="2252" y="381"/>
                    <a:pt x="2621" y="354"/>
                    <a:pt x="2890" y="344"/>
                  </a:cubicBezTo>
                  <a:cubicBezTo>
                    <a:pt x="3159" y="334"/>
                    <a:pt x="3382" y="333"/>
                    <a:pt x="3675" y="349"/>
                  </a:cubicBezTo>
                  <a:cubicBezTo>
                    <a:pt x="4109" y="357"/>
                    <a:pt x="4339" y="405"/>
                    <a:pt x="4648" y="438"/>
                  </a:cubicBezTo>
                </a:path>
              </a:pathLst>
            </a:custGeom>
            <a:noFill/>
            <a:ln w="635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43038" name="AutoShape 62"/>
            <p:cNvSpPr>
              <a:spLocks noChangeArrowheads="1"/>
            </p:cNvSpPr>
            <p:nvPr/>
          </p:nvSpPr>
          <p:spPr bwMode="ltGray">
            <a:xfrm>
              <a:off x="3078" y="1968"/>
              <a:ext cx="624" cy="336"/>
            </a:xfrm>
            <a:prstGeom prst="wedgeRectCallout">
              <a:avLst>
                <a:gd name="adj1" fmla="val -144231"/>
                <a:gd name="adj2" fmla="val 324106"/>
              </a:avLst>
            </a:prstGeom>
            <a:solidFill>
              <a:schemeClr val="bg1"/>
            </a:solidFill>
            <a:ln w="317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1" tIns="45711" rIns="45711" bIns="45711" anchor="ctr"/>
            <a:lstStyle/>
            <a:p>
              <a:pPr>
                <a:spcBef>
                  <a:spcPct val="50000"/>
                </a:spcBef>
                <a:buClr>
                  <a:srgbClr val="B2B2B2"/>
                </a:buClr>
                <a:buSzPct val="75000"/>
                <a:buFont typeface="Wingdings" pitchFamily="2" charset="2"/>
                <a:buNone/>
              </a:pPr>
              <a:r>
                <a:rPr lang="ru-RU" sz="1000" dirty="0" smtClean="0">
                  <a:solidFill>
                    <a:schemeClr val="tx1"/>
                  </a:solidFill>
                </a:rPr>
                <a:t>Новая модель обнаружения внедрена</a:t>
              </a:r>
              <a:endParaRPr lang="en-US" sz="1000" dirty="0">
                <a:solidFill>
                  <a:schemeClr val="tx1"/>
                </a:solidFill>
              </a:endParaRPr>
            </a:p>
          </p:txBody>
        </p:sp>
        <p:sp>
          <p:nvSpPr>
            <p:cNvPr id="2943039" name="AutoShape 63"/>
            <p:cNvSpPr>
              <a:spLocks noChangeArrowheads="1"/>
            </p:cNvSpPr>
            <p:nvPr/>
          </p:nvSpPr>
          <p:spPr bwMode="auto">
            <a:xfrm>
              <a:off x="4584" y="2676"/>
              <a:ext cx="1146" cy="685"/>
            </a:xfrm>
            <a:prstGeom prst="cloudCallout">
              <a:avLst>
                <a:gd name="adj1" fmla="val -47644"/>
                <a:gd name="adj2" fmla="val 72481"/>
              </a:avLst>
            </a:prstGeom>
            <a:solidFill>
              <a:srgbClr val="DC1C08">
                <a:alpha val="8000"/>
              </a:srgb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buClr>
                  <a:srgbClr val="B2B2B2"/>
                </a:buClr>
                <a:buSzPct val="75000"/>
                <a:buFont typeface="Wingdings" pitchFamily="2" charset="2"/>
                <a:buNone/>
              </a:pPr>
              <a:r>
                <a:rPr lang="ru-RU" sz="1700" dirty="0" smtClean="0">
                  <a:solidFill>
                    <a:srgbClr val="DC1C08"/>
                  </a:solidFill>
                </a:rPr>
                <a:t>Целевое значение</a:t>
              </a:r>
              <a:endParaRPr lang="en-US" sz="1700" dirty="0">
                <a:solidFill>
                  <a:srgbClr val="DC1C08"/>
                </a:solidFill>
              </a:endParaRPr>
            </a:p>
          </p:txBody>
        </p:sp>
        <p:sp>
          <p:nvSpPr>
            <p:cNvPr id="64" name="Rectangle 20"/>
            <p:cNvSpPr>
              <a:spLocks noChangeArrowheads="1"/>
            </p:cNvSpPr>
            <p:nvPr/>
          </p:nvSpPr>
          <p:spPr bwMode="ltGray">
            <a:xfrm>
              <a:off x="3133" y="894"/>
              <a:ext cx="699" cy="126"/>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nchor="ctr"/>
            <a:lstStyle/>
            <a:p>
              <a:pPr algn="l">
                <a:spcBef>
                  <a:spcPct val="50000"/>
                </a:spcBef>
                <a:buClr>
                  <a:srgbClr val="B2B2B2"/>
                </a:buClr>
                <a:buSzPct val="75000"/>
                <a:buFont typeface="Wingdings" pitchFamily="2" charset="2"/>
                <a:buNone/>
              </a:pPr>
              <a:r>
                <a:rPr lang="ru-RU" sz="1200" dirty="0" smtClean="0">
                  <a:solidFill>
                    <a:schemeClr val="tx1"/>
                  </a:solidFill>
                </a:rPr>
                <a:t>Неконтролируемые потери</a:t>
              </a:r>
              <a:endParaRPr lang="en-US" sz="1200" dirty="0">
                <a:solidFill>
                  <a:schemeClr val="tx1"/>
                </a:solidFill>
              </a:endParaRPr>
            </a:p>
          </p:txBody>
        </p:sp>
        <p:sp>
          <p:nvSpPr>
            <p:cNvPr id="66" name="Rectangle 20"/>
            <p:cNvSpPr>
              <a:spLocks noChangeArrowheads="1"/>
            </p:cNvSpPr>
            <p:nvPr/>
          </p:nvSpPr>
          <p:spPr bwMode="ltGray">
            <a:xfrm>
              <a:off x="431" y="686"/>
              <a:ext cx="699" cy="126"/>
            </a:xfrm>
            <a:prstGeom prst="rect">
              <a:avLst/>
            </a:prstGeom>
            <a:solidFill>
              <a:schemeClr val="bg1"/>
            </a:solidFill>
            <a:ln>
              <a:noFill/>
            </a:ln>
            <a:effectLst/>
            <a:extLst>
              <a:ext uri="{91240B29-F687-4F45-9708-019B960494DF}">
                <a14:hiddenLine xmlns:a14="http://schemas.microsoft.com/office/drawing/2010/main" w="31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1" rIns="91423" bIns="45711" anchor="ctr"/>
            <a:lstStyle/>
            <a:p>
              <a:pPr>
                <a:spcBef>
                  <a:spcPct val="50000"/>
                </a:spcBef>
                <a:buClr>
                  <a:srgbClr val="B2B2B2"/>
                </a:buClr>
                <a:buSzPct val="75000"/>
              </a:pPr>
              <a:r>
                <a:rPr lang="ru-RU" sz="1200" b="1" dirty="0"/>
                <a:t>Зависимость объемов потерь от скорости реакции банка</a:t>
              </a:r>
              <a:endParaRPr lang="en-US" sz="1200" b="1" dirty="0">
                <a:solidFill>
                  <a:schemeClr val="tx1"/>
                </a:solidFill>
              </a:endParaRPr>
            </a:p>
          </p:txBody>
        </p:sp>
      </p:grpSp>
      <p:sp>
        <p:nvSpPr>
          <p:cNvPr id="65" name="Title 1"/>
          <p:cNvSpPr txBox="1">
            <a:spLocks/>
          </p:cNvSpPr>
          <p:nvPr/>
        </p:nvSpPr>
        <p:spPr bwMode="auto">
          <a:xfrm>
            <a:off x="182563" y="628997"/>
            <a:ext cx="868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defRPr>
            </a:lvl5pPr>
            <a:lvl6pPr marL="457200" algn="l" rtl="0" fontAlgn="base">
              <a:lnSpc>
                <a:spcPct val="90000"/>
              </a:lnSpc>
              <a:spcBef>
                <a:spcPct val="0"/>
              </a:spcBef>
              <a:spcAft>
                <a:spcPct val="0"/>
              </a:spcAft>
              <a:defRPr sz="2200">
                <a:solidFill>
                  <a:schemeClr val="hlink"/>
                </a:solidFill>
                <a:latin typeface="Arial" pitchFamily="34" charset="0"/>
              </a:defRPr>
            </a:lvl6pPr>
            <a:lvl7pPr marL="914400" algn="l" rtl="0" fontAlgn="base">
              <a:lnSpc>
                <a:spcPct val="90000"/>
              </a:lnSpc>
              <a:spcBef>
                <a:spcPct val="0"/>
              </a:spcBef>
              <a:spcAft>
                <a:spcPct val="0"/>
              </a:spcAft>
              <a:defRPr sz="2200">
                <a:solidFill>
                  <a:schemeClr val="hlink"/>
                </a:solidFill>
                <a:latin typeface="Arial" pitchFamily="34" charset="0"/>
              </a:defRPr>
            </a:lvl7pPr>
            <a:lvl8pPr marL="1371600" algn="l" rtl="0" fontAlgn="base">
              <a:lnSpc>
                <a:spcPct val="90000"/>
              </a:lnSpc>
              <a:spcBef>
                <a:spcPct val="0"/>
              </a:spcBef>
              <a:spcAft>
                <a:spcPct val="0"/>
              </a:spcAft>
              <a:defRPr sz="2200">
                <a:solidFill>
                  <a:schemeClr val="hlink"/>
                </a:solidFill>
                <a:latin typeface="Arial" pitchFamily="34" charset="0"/>
              </a:defRPr>
            </a:lvl8pPr>
            <a:lvl9pPr marL="1828800" algn="l" rtl="0" fontAlgn="base">
              <a:lnSpc>
                <a:spcPct val="90000"/>
              </a:lnSpc>
              <a:spcBef>
                <a:spcPct val="0"/>
              </a:spcBef>
              <a:spcAft>
                <a:spcPct val="0"/>
              </a:spcAft>
              <a:defRPr sz="2200">
                <a:solidFill>
                  <a:schemeClr val="hlink"/>
                </a:solidFill>
                <a:latin typeface="Arial" pitchFamily="34" charset="0"/>
              </a:defRPr>
            </a:lvl9pPr>
          </a:lstStyle>
          <a:p>
            <a:r>
              <a:rPr lang="ru-RU" dirty="0" smtClean="0"/>
              <a:t>Обратите внимание на косвенные потери от мошенничества</a:t>
            </a:r>
            <a:endParaRPr lang="ru-RU" dirty="0"/>
          </a:p>
        </p:txBody>
      </p:sp>
    </p:spTree>
    <p:extLst>
      <p:ext uri="{BB962C8B-B14F-4D97-AF65-F5344CB8AC3E}">
        <p14:creationId xmlns:p14="http://schemas.microsoft.com/office/powerpoint/2010/main" val="643379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4297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42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2978" grpId="0" animBg="1"/>
      <p:bldP spid="29429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Недостатки существующих средств противодействия</a:t>
            </a:r>
            <a:endParaRPr lang="ru-RU" dirty="0"/>
          </a:p>
        </p:txBody>
      </p:sp>
      <p:sp>
        <p:nvSpPr>
          <p:cNvPr id="3" name="Content Placeholder 2"/>
          <p:cNvSpPr>
            <a:spLocks noGrp="1"/>
          </p:cNvSpPr>
          <p:nvPr>
            <p:ph idx="1"/>
          </p:nvPr>
        </p:nvSpPr>
        <p:spPr>
          <a:xfrm>
            <a:off x="1691680" y="1280219"/>
            <a:ext cx="6995120" cy="4525963"/>
          </a:xfrm>
        </p:spPr>
        <p:txBody>
          <a:bodyPr>
            <a:noAutofit/>
          </a:bodyPr>
          <a:lstStyle/>
          <a:p>
            <a:r>
              <a:rPr lang="ru-RU" sz="1400" b="1" dirty="0" smtClean="0">
                <a:solidFill>
                  <a:srgbClr val="FF0000"/>
                </a:solidFill>
              </a:rPr>
              <a:t>Технологические ограничения. </a:t>
            </a:r>
            <a:r>
              <a:rPr lang="ru-RU" sz="1400" dirty="0" smtClean="0"/>
              <a:t>Сложность </a:t>
            </a:r>
            <a:r>
              <a:rPr lang="ru-RU" sz="1400" dirty="0" smtClean="0"/>
              <a:t>обработки и анализа большого </a:t>
            </a:r>
            <a:r>
              <a:rPr lang="ru-RU" sz="1400" dirty="0" smtClean="0"/>
              <a:t>объема </a:t>
            </a:r>
            <a:r>
              <a:rPr lang="ru-RU" sz="1400" dirty="0"/>
              <a:t>транзакций </a:t>
            </a:r>
            <a:r>
              <a:rPr lang="ru-RU" sz="1400" dirty="0" smtClean="0"/>
              <a:t>без ущерба для основного </a:t>
            </a:r>
            <a:r>
              <a:rPr lang="ru-RU" sz="1400" dirty="0" smtClean="0"/>
              <a:t>бизнеса. (например</a:t>
            </a:r>
            <a:r>
              <a:rPr lang="en-US" sz="1400" dirty="0" smtClean="0"/>
              <a:t> </a:t>
            </a:r>
            <a:r>
              <a:rPr lang="ru-RU" sz="1400" dirty="0" smtClean="0"/>
              <a:t>процессинг </a:t>
            </a:r>
            <a:r>
              <a:rPr lang="ru-RU" sz="1400" dirty="0"/>
              <a:t>крупного банка может генерировать более </a:t>
            </a:r>
            <a:r>
              <a:rPr lang="ru-RU" sz="1400" dirty="0" smtClean="0"/>
              <a:t>10</a:t>
            </a:r>
            <a:r>
              <a:rPr lang="en-US" sz="1400" dirty="0" smtClean="0"/>
              <a:t> </a:t>
            </a:r>
            <a:r>
              <a:rPr lang="ru-RU" sz="1400" dirty="0" smtClean="0"/>
              <a:t>миллионов транзакций </a:t>
            </a:r>
            <a:r>
              <a:rPr lang="ru-RU" sz="1400" dirty="0"/>
              <a:t>в день, т.е. более 150 транзакций/сек)</a:t>
            </a:r>
          </a:p>
          <a:p>
            <a:endParaRPr lang="ru-RU" sz="1400" dirty="0" smtClean="0"/>
          </a:p>
          <a:p>
            <a:r>
              <a:rPr lang="ru-RU" sz="1400" b="1" dirty="0" smtClean="0">
                <a:solidFill>
                  <a:srgbClr val="FF0000"/>
                </a:solidFill>
              </a:rPr>
              <a:t>Мониторинг отдельных </a:t>
            </a:r>
            <a:r>
              <a:rPr lang="ru-RU" sz="1400" b="1" dirty="0" smtClean="0">
                <a:solidFill>
                  <a:srgbClr val="FF0000"/>
                </a:solidFill>
              </a:rPr>
              <a:t>операций не эффективен</a:t>
            </a:r>
            <a:r>
              <a:rPr lang="ru-RU" sz="1400" dirty="0" smtClean="0"/>
              <a:t>. </a:t>
            </a:r>
            <a:r>
              <a:rPr lang="ru-RU" sz="1400" dirty="0" smtClean="0"/>
              <a:t>Многие модели мошенничества </a:t>
            </a:r>
            <a:r>
              <a:rPr lang="ru-RU" sz="1400" dirty="0"/>
              <a:t>связаны с различными методами казалось </a:t>
            </a:r>
            <a:r>
              <a:rPr lang="ru-RU" sz="1400" dirty="0" smtClean="0"/>
              <a:t>бы, несвязанной </a:t>
            </a:r>
            <a:r>
              <a:rPr lang="ru-RU" sz="1400" dirty="0"/>
              <a:t>деятельности, например, несколько попыток </a:t>
            </a:r>
            <a:r>
              <a:rPr lang="ru-RU" sz="1400" dirty="0" smtClean="0"/>
              <a:t>входа, изменение </a:t>
            </a:r>
            <a:r>
              <a:rPr lang="ru-RU" sz="1400" dirty="0"/>
              <a:t>PIN-кода и/или контактной информации, после чего </a:t>
            </a:r>
            <a:r>
              <a:rPr lang="ru-RU" sz="1400" dirty="0" smtClean="0"/>
              <a:t>часто следует </a:t>
            </a:r>
            <a:r>
              <a:rPr lang="ru-RU" sz="1400" dirty="0"/>
              <a:t>необычно большой перевод или снятие наличности</a:t>
            </a:r>
            <a:r>
              <a:rPr lang="ru-RU" sz="1400" dirty="0" smtClean="0"/>
              <a:t>. </a:t>
            </a:r>
            <a:endParaRPr lang="ru-RU" sz="1400" dirty="0"/>
          </a:p>
          <a:p>
            <a:endParaRPr lang="ru-RU" sz="1400" dirty="0" smtClean="0"/>
          </a:p>
          <a:p>
            <a:pPr>
              <a:defRPr/>
            </a:pPr>
            <a:r>
              <a:rPr lang="ru-RU" sz="1400" b="1" dirty="0" smtClean="0">
                <a:solidFill>
                  <a:srgbClr val="FF0000"/>
                </a:solidFill>
              </a:rPr>
              <a:t>Высокий </a:t>
            </a:r>
            <a:r>
              <a:rPr lang="ru-RU" sz="1400" b="1" dirty="0">
                <a:solidFill>
                  <a:srgbClr val="FF0000"/>
                </a:solidFill>
              </a:rPr>
              <a:t>уровень ложных срабатываний </a:t>
            </a:r>
            <a:r>
              <a:rPr lang="en-US" sz="1400" dirty="0" smtClean="0"/>
              <a:t>(false positive).</a:t>
            </a:r>
            <a:r>
              <a:rPr lang="ru-RU" sz="1400" dirty="0" smtClean="0"/>
              <a:t> Выбор между </a:t>
            </a:r>
            <a:r>
              <a:rPr lang="ru-RU" sz="1400" dirty="0" smtClean="0"/>
              <a:t>бизнесом (</a:t>
            </a:r>
            <a:r>
              <a:rPr lang="ru-RU" sz="1400" dirty="0" smtClean="0"/>
              <a:t>удовлетворенностью клиентов) </a:t>
            </a:r>
            <a:r>
              <a:rPr lang="ru-RU" sz="1400" dirty="0" smtClean="0"/>
              <a:t>и </a:t>
            </a:r>
            <a:r>
              <a:rPr lang="ru-RU" sz="1400" dirty="0" smtClean="0"/>
              <a:t>эффективностью (затратами на безопасность) делается в пользу бизнеса. </a:t>
            </a:r>
            <a:r>
              <a:rPr lang="ru-RU" sz="1400" dirty="0" smtClean="0"/>
              <a:t>Необходим поиск баланса </a:t>
            </a:r>
            <a:r>
              <a:rPr lang="ru-RU" sz="1400" dirty="0"/>
              <a:t>между порогом обнаружения </a:t>
            </a:r>
            <a:r>
              <a:rPr lang="en-US" sz="1400" dirty="0"/>
              <a:t>(point of detection) </a:t>
            </a:r>
            <a:r>
              <a:rPr lang="ru-RU" sz="1400" dirty="0"/>
              <a:t>и допустимым уровнем ложно-положительных </a:t>
            </a:r>
            <a:r>
              <a:rPr lang="ru-RU" sz="1400" dirty="0" smtClean="0"/>
              <a:t>срабатываний. </a:t>
            </a:r>
            <a:endParaRPr lang="en-US" sz="1400" dirty="0" smtClean="0"/>
          </a:p>
          <a:p>
            <a:endParaRPr lang="ru-RU" sz="1400" dirty="0"/>
          </a:p>
          <a:p>
            <a:r>
              <a:rPr lang="ru-RU" sz="1400" dirty="0" smtClean="0"/>
              <a:t>Промышленные приложения, работающие «по правилам» не </a:t>
            </a:r>
            <a:r>
              <a:rPr lang="ru-RU" sz="1400" dirty="0" smtClean="0"/>
              <a:t>успевают </a:t>
            </a:r>
            <a:r>
              <a:rPr lang="ru-RU" sz="1400" dirty="0" smtClean="0"/>
              <a:t>реагировать на изменения поведения мошенников. Чаще всего </a:t>
            </a:r>
            <a:r>
              <a:rPr lang="ru-RU" sz="1400" b="1" dirty="0">
                <a:solidFill>
                  <a:srgbClr val="FF0000"/>
                </a:solidFill>
              </a:rPr>
              <a:t>э</a:t>
            </a:r>
            <a:r>
              <a:rPr lang="ru-RU" sz="1400" b="1" dirty="0" smtClean="0">
                <a:solidFill>
                  <a:srgbClr val="FF0000"/>
                </a:solidFill>
              </a:rPr>
              <a:t>то черный ящик</a:t>
            </a:r>
            <a:r>
              <a:rPr lang="ru-RU" sz="1400" dirty="0"/>
              <a:t>, </a:t>
            </a:r>
            <a:r>
              <a:rPr lang="ru-RU" sz="1400" dirty="0" smtClean="0"/>
              <a:t>ограничения производительности </a:t>
            </a:r>
            <a:r>
              <a:rPr lang="ru-RU" sz="1400" dirty="0"/>
              <a:t>и </a:t>
            </a:r>
            <a:r>
              <a:rPr lang="ru-RU" sz="1400" dirty="0" smtClean="0"/>
              <a:t>сложность настройки которого стали проблемой</a:t>
            </a:r>
            <a:r>
              <a:rPr lang="ru-RU" sz="1400" dirty="0" smtClean="0"/>
              <a:t>.</a:t>
            </a:r>
            <a:endParaRPr lang="ru-RU"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87" y="2636912"/>
            <a:ext cx="1171127" cy="101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MnyT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37" y="3861048"/>
            <a:ext cx="11525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IBM_ADMIN\AppData\Local\Microsoft\Windows\Temporary Internet Files\Content.IE5\U6FHNVW5\MC9004419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537" y="5373216"/>
            <a:ext cx="1253629" cy="12093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BM_ADMIN\AppData\Local\Microsoft\Windows\Temporary Internet Files\Content.IE5\0IOX1X4C\MC9002526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147" y="1268760"/>
            <a:ext cx="1152525" cy="107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7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79512" y="620688"/>
            <a:ext cx="8877300" cy="508000"/>
          </a:xfrm>
        </p:spPr>
        <p:txBody>
          <a:bodyPr>
            <a:normAutofit fontScale="90000"/>
          </a:bodyPr>
          <a:lstStyle/>
          <a:p>
            <a:pPr eaLnBrk="1" hangingPunct="1"/>
            <a:r>
              <a:rPr lang="ru-RU" b="1" dirty="0" smtClean="0"/>
              <a:t>Комплексное решение проблемы</a:t>
            </a:r>
            <a:r>
              <a:rPr lang="ru-RU" dirty="0" smtClean="0"/>
              <a:t/>
            </a:r>
            <a:br>
              <a:rPr lang="ru-RU" dirty="0" smtClean="0"/>
            </a:br>
            <a:r>
              <a:rPr lang="ru-RU" dirty="0" smtClean="0"/>
              <a:t>Цикл противодействия – 4 основных элемента</a:t>
            </a:r>
            <a:endParaRPr lang="en-GB" dirty="0" smtClean="0"/>
          </a:p>
        </p:txBody>
      </p:sp>
      <p:sp>
        <p:nvSpPr>
          <p:cNvPr id="34820" name="Round Diagonal Corner Rectangle 5"/>
          <p:cNvSpPr>
            <a:spLocks/>
          </p:cNvSpPr>
          <p:nvPr/>
        </p:nvSpPr>
        <p:spPr bwMode="auto">
          <a:xfrm>
            <a:off x="7061200" y="3962400"/>
            <a:ext cx="2012950" cy="2482850"/>
          </a:xfrm>
          <a:custGeom>
            <a:avLst/>
            <a:gdLst>
              <a:gd name="T0" fmla="*/ 1 w 2514600"/>
              <a:gd name="T1" fmla="*/ 1 h 4335462"/>
              <a:gd name="T2" fmla="*/ 1 w 2514600"/>
              <a:gd name="T3" fmla="*/ 1 h 4335462"/>
              <a:gd name="T4" fmla="*/ 0 w 2514600"/>
              <a:gd name="T5" fmla="*/ 1 h 4335462"/>
              <a:gd name="T6" fmla="*/ 1 w 2514600"/>
              <a:gd name="T7" fmla="*/ 0 h 4335462"/>
              <a:gd name="T8" fmla="*/ 0 60000 65536"/>
              <a:gd name="T9" fmla="*/ 5898240 60000 65536"/>
              <a:gd name="T10" fmla="*/ 11796480 60000 65536"/>
              <a:gd name="T11" fmla="*/ 17694720 60000 65536"/>
              <a:gd name="T12" fmla="*/ 122751 w 2514600"/>
              <a:gd name="T13" fmla="*/ 122752 h 4335462"/>
              <a:gd name="T14" fmla="*/ 2391846 w 2514600"/>
              <a:gd name="T15" fmla="*/ 4212710 h 4335462"/>
            </a:gdLst>
            <a:ahLst/>
            <a:cxnLst>
              <a:cxn ang="T8">
                <a:pos x="T0" y="T1"/>
              </a:cxn>
              <a:cxn ang="T9">
                <a:pos x="T2" y="T3"/>
              </a:cxn>
              <a:cxn ang="T10">
                <a:pos x="T4" y="T5"/>
              </a:cxn>
              <a:cxn ang="T11">
                <a:pos x="T6" y="T7"/>
              </a:cxn>
            </a:cxnLst>
            <a:rect l="T12" t="T13" r="T14" b="T15"/>
            <a:pathLst>
              <a:path w="2514600" h="4335462">
                <a:moveTo>
                  <a:pt x="419108" y="0"/>
                </a:moveTo>
                <a:lnTo>
                  <a:pt x="2514600" y="0"/>
                </a:lnTo>
                <a:lnTo>
                  <a:pt x="2514600" y="3916354"/>
                </a:lnTo>
                <a:cubicBezTo>
                  <a:pt x="2514600" y="4147820"/>
                  <a:pt x="2326958" y="4335461"/>
                  <a:pt x="2095492" y="4335462"/>
                </a:cubicBezTo>
                <a:lnTo>
                  <a:pt x="0" y="4335462"/>
                </a:lnTo>
                <a:lnTo>
                  <a:pt x="0" y="419108"/>
                </a:lnTo>
                <a:cubicBezTo>
                  <a:pt x="0" y="187641"/>
                  <a:pt x="187641" y="0"/>
                  <a:pt x="419108" y="0"/>
                </a:cubicBezTo>
                <a:cubicBezTo>
                  <a:pt x="419108" y="0"/>
                  <a:pt x="419108" y="0"/>
                  <a:pt x="419108" y="0"/>
                </a:cubicBezTo>
                <a:close/>
              </a:path>
            </a:pathLst>
          </a:custGeom>
          <a:solidFill>
            <a:srgbClr val="AB1A86"/>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1" name="Round Diagonal Corner Rectangle 32"/>
          <p:cNvSpPr>
            <a:spLocks/>
          </p:cNvSpPr>
          <p:nvPr/>
        </p:nvSpPr>
        <p:spPr bwMode="auto">
          <a:xfrm>
            <a:off x="7061200" y="1414463"/>
            <a:ext cx="2012950" cy="2381250"/>
          </a:xfrm>
          <a:custGeom>
            <a:avLst/>
            <a:gdLst>
              <a:gd name="T0" fmla="*/ 2012950 w 2012950"/>
              <a:gd name="T1" fmla="*/ 1190625 h 2381250"/>
              <a:gd name="T2" fmla="*/ 1006475 w 2012950"/>
              <a:gd name="T3" fmla="*/ 2381250 h 2381250"/>
              <a:gd name="T4" fmla="*/ 0 w 2012950"/>
              <a:gd name="T5" fmla="*/ 1190625 h 2381250"/>
              <a:gd name="T6" fmla="*/ 1006475 w 2012950"/>
              <a:gd name="T7" fmla="*/ 0 h 2381250"/>
              <a:gd name="T8" fmla="*/ 0 60000 65536"/>
              <a:gd name="T9" fmla="*/ 5898240 60000 65536"/>
              <a:gd name="T10" fmla="*/ 11796480 60000 65536"/>
              <a:gd name="T11" fmla="*/ 17694720 60000 65536"/>
              <a:gd name="T12" fmla="*/ 98264 w 2012950"/>
              <a:gd name="T13" fmla="*/ 98264 h 2381250"/>
              <a:gd name="T14" fmla="*/ 1914686 w 2012950"/>
              <a:gd name="T15" fmla="*/ 2282986 h 2381250"/>
            </a:gdLst>
            <a:ahLst/>
            <a:cxnLst>
              <a:cxn ang="T8">
                <a:pos x="T0" y="T1"/>
              </a:cxn>
              <a:cxn ang="T9">
                <a:pos x="T2" y="T3"/>
              </a:cxn>
              <a:cxn ang="T10">
                <a:pos x="T4" y="T5"/>
              </a:cxn>
              <a:cxn ang="T11">
                <a:pos x="T6" y="T7"/>
              </a:cxn>
            </a:cxnLst>
            <a:rect l="T12" t="T13" r="T14" b="T15"/>
            <a:pathLst>
              <a:path w="2012950" h="2381250">
                <a:moveTo>
                  <a:pt x="335498" y="0"/>
                </a:moveTo>
                <a:lnTo>
                  <a:pt x="2012950" y="0"/>
                </a:lnTo>
                <a:lnTo>
                  <a:pt x="2012950" y="2045752"/>
                </a:lnTo>
                <a:cubicBezTo>
                  <a:pt x="2012950" y="2231042"/>
                  <a:pt x="1862742" y="2381249"/>
                  <a:pt x="1677452" y="2381250"/>
                </a:cubicBezTo>
                <a:lnTo>
                  <a:pt x="0" y="2381250"/>
                </a:lnTo>
                <a:lnTo>
                  <a:pt x="0" y="335498"/>
                </a:lnTo>
                <a:cubicBezTo>
                  <a:pt x="0" y="150207"/>
                  <a:pt x="150207" y="0"/>
                  <a:pt x="335498" y="0"/>
                </a:cubicBezTo>
                <a:cubicBezTo>
                  <a:pt x="335498" y="0"/>
                  <a:pt x="335498" y="0"/>
                  <a:pt x="335498" y="0"/>
                </a:cubicBezTo>
                <a:close/>
              </a:path>
            </a:pathLst>
          </a:custGeom>
          <a:solidFill>
            <a:srgbClr val="F19027"/>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2" name="Round Diagonal Corner Rectangle 5"/>
          <p:cNvSpPr>
            <a:spLocks/>
          </p:cNvSpPr>
          <p:nvPr/>
        </p:nvSpPr>
        <p:spPr bwMode="auto">
          <a:xfrm>
            <a:off x="104775" y="3994150"/>
            <a:ext cx="1935163" cy="2462213"/>
          </a:xfrm>
          <a:custGeom>
            <a:avLst/>
            <a:gdLst>
              <a:gd name="T0" fmla="*/ 1 w 2514600"/>
              <a:gd name="T1" fmla="*/ 1 h 4335462"/>
              <a:gd name="T2" fmla="*/ 1 w 2514600"/>
              <a:gd name="T3" fmla="*/ 1 h 4335462"/>
              <a:gd name="T4" fmla="*/ 0 w 2514600"/>
              <a:gd name="T5" fmla="*/ 1 h 4335462"/>
              <a:gd name="T6" fmla="*/ 1 w 2514600"/>
              <a:gd name="T7" fmla="*/ 0 h 4335462"/>
              <a:gd name="T8" fmla="*/ 0 60000 65536"/>
              <a:gd name="T9" fmla="*/ 5898240 60000 65536"/>
              <a:gd name="T10" fmla="*/ 11796480 60000 65536"/>
              <a:gd name="T11" fmla="*/ 17694720 60000 65536"/>
              <a:gd name="T12" fmla="*/ 122754 w 2514600"/>
              <a:gd name="T13" fmla="*/ 122752 h 4335462"/>
              <a:gd name="T14" fmla="*/ 2391842 w 2514600"/>
              <a:gd name="T15" fmla="*/ 4212710 h 4335462"/>
            </a:gdLst>
            <a:ahLst/>
            <a:cxnLst>
              <a:cxn ang="T8">
                <a:pos x="T0" y="T1"/>
              </a:cxn>
              <a:cxn ang="T9">
                <a:pos x="T2" y="T3"/>
              </a:cxn>
              <a:cxn ang="T10">
                <a:pos x="T4" y="T5"/>
              </a:cxn>
              <a:cxn ang="T11">
                <a:pos x="T6" y="T7"/>
              </a:cxn>
            </a:cxnLst>
            <a:rect l="T12" t="T13" r="T14" b="T15"/>
            <a:pathLst>
              <a:path w="2514600" h="4335462">
                <a:moveTo>
                  <a:pt x="419108" y="0"/>
                </a:moveTo>
                <a:lnTo>
                  <a:pt x="2514600" y="0"/>
                </a:lnTo>
                <a:lnTo>
                  <a:pt x="2514600" y="3916354"/>
                </a:lnTo>
                <a:cubicBezTo>
                  <a:pt x="2514600" y="4147820"/>
                  <a:pt x="2326958" y="4335461"/>
                  <a:pt x="2095492" y="4335462"/>
                </a:cubicBezTo>
                <a:lnTo>
                  <a:pt x="0" y="4335462"/>
                </a:lnTo>
                <a:lnTo>
                  <a:pt x="0" y="419108"/>
                </a:lnTo>
                <a:cubicBezTo>
                  <a:pt x="0" y="187641"/>
                  <a:pt x="187641" y="0"/>
                  <a:pt x="419108" y="0"/>
                </a:cubicBezTo>
                <a:cubicBezTo>
                  <a:pt x="419108" y="0"/>
                  <a:pt x="419108" y="0"/>
                  <a:pt x="419108" y="0"/>
                </a:cubicBezTo>
                <a:close/>
              </a:path>
            </a:pathLst>
          </a:custGeom>
          <a:solidFill>
            <a:srgbClr val="008A52"/>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3" name="Round Diagonal Corner Rectangle 5"/>
          <p:cNvSpPr>
            <a:spLocks/>
          </p:cNvSpPr>
          <p:nvPr/>
        </p:nvSpPr>
        <p:spPr bwMode="auto">
          <a:xfrm>
            <a:off x="104775" y="1398588"/>
            <a:ext cx="1935163" cy="2349500"/>
          </a:xfrm>
          <a:custGeom>
            <a:avLst/>
            <a:gdLst>
              <a:gd name="T0" fmla="*/ 1935171 w 1935162"/>
              <a:gd name="T1" fmla="*/ 1174750 h 2349500"/>
              <a:gd name="T2" fmla="*/ 967590 w 1935162"/>
              <a:gd name="T3" fmla="*/ 2349500 h 2349500"/>
              <a:gd name="T4" fmla="*/ 0 w 1935162"/>
              <a:gd name="T5" fmla="*/ 1174750 h 2349500"/>
              <a:gd name="T6" fmla="*/ 967590 w 1935162"/>
              <a:gd name="T7" fmla="*/ 0 h 2349500"/>
              <a:gd name="T8" fmla="*/ 0 60000 65536"/>
              <a:gd name="T9" fmla="*/ 5898240 60000 65536"/>
              <a:gd name="T10" fmla="*/ 11796480 60000 65536"/>
              <a:gd name="T11" fmla="*/ 17694720 60000 65536"/>
              <a:gd name="T12" fmla="*/ 94467 w 1935162"/>
              <a:gd name="T13" fmla="*/ 94467 h 2349500"/>
              <a:gd name="T14" fmla="*/ 1840695 w 1935162"/>
              <a:gd name="T15" fmla="*/ 2255032 h 2349500"/>
            </a:gdLst>
            <a:ahLst/>
            <a:cxnLst>
              <a:cxn ang="T8">
                <a:pos x="T0" y="T1"/>
              </a:cxn>
              <a:cxn ang="T9">
                <a:pos x="T2" y="T3"/>
              </a:cxn>
              <a:cxn ang="T10">
                <a:pos x="T4" y="T5"/>
              </a:cxn>
              <a:cxn ang="T11">
                <a:pos x="T6" y="T7"/>
              </a:cxn>
            </a:cxnLst>
            <a:rect l="T12" t="T13" r="T14" b="T15"/>
            <a:pathLst>
              <a:path w="1935162" h="2349500">
                <a:moveTo>
                  <a:pt x="322534" y="0"/>
                </a:moveTo>
                <a:lnTo>
                  <a:pt x="1935162" y="0"/>
                </a:lnTo>
                <a:lnTo>
                  <a:pt x="1935162" y="2026966"/>
                </a:lnTo>
                <a:cubicBezTo>
                  <a:pt x="1935162" y="2205096"/>
                  <a:pt x="1790758" y="2349499"/>
                  <a:pt x="1612628" y="2349500"/>
                </a:cubicBezTo>
                <a:lnTo>
                  <a:pt x="0" y="2349500"/>
                </a:lnTo>
                <a:lnTo>
                  <a:pt x="0" y="322534"/>
                </a:lnTo>
                <a:cubicBezTo>
                  <a:pt x="0" y="144403"/>
                  <a:pt x="144403" y="0"/>
                  <a:pt x="322534" y="0"/>
                </a:cubicBezTo>
                <a:cubicBezTo>
                  <a:pt x="322534" y="0"/>
                  <a:pt x="322534" y="0"/>
                  <a:pt x="322534" y="0"/>
                </a:cubicBezTo>
                <a:close/>
              </a:path>
            </a:pathLst>
          </a:custGeom>
          <a:solidFill>
            <a:srgbClr val="00649D"/>
          </a:solidFill>
          <a:ln w="9525">
            <a:solidFill>
              <a:schemeClr val="bg1"/>
            </a:solidFill>
            <a:round/>
            <a:headEnd/>
            <a:tailEnd/>
          </a:ln>
        </p:spPr>
        <p:txBody>
          <a:bodyPr lIns="91430" tIns="45715" rIns="91430" bIns="45715"/>
          <a:lstStyle/>
          <a:p>
            <a:pPr algn="r" fontAlgn="base">
              <a:spcBef>
                <a:spcPct val="0"/>
              </a:spcBef>
              <a:spcAft>
                <a:spcPct val="0"/>
              </a:spcAft>
            </a:pPr>
            <a:endParaRPr lang="ru-RU" b="1" smtClean="0">
              <a:solidFill>
                <a:srgbClr val="000000"/>
              </a:solidFill>
            </a:endParaRPr>
          </a:p>
        </p:txBody>
      </p:sp>
      <p:sp>
        <p:nvSpPr>
          <p:cNvPr id="34824" name="TextBox 16"/>
          <p:cNvSpPr txBox="1">
            <a:spLocks noChangeArrowheads="1"/>
          </p:cNvSpPr>
          <p:nvPr/>
        </p:nvSpPr>
        <p:spPr bwMode="auto">
          <a:xfrm>
            <a:off x="7061200" y="1493838"/>
            <a:ext cx="198755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Предотвращение</a:t>
            </a:r>
            <a:endParaRPr lang="en-US" sz="1600" dirty="0" smtClean="0">
              <a:solidFill>
                <a:srgbClr val="FFFFFF"/>
              </a:solidFill>
              <a:ea typeface="ＭＳ Ｐゴシック" pitchFamily="34" charset="-128"/>
            </a:endParaRPr>
          </a:p>
          <a:p>
            <a:pPr algn="ctr" eaLnBrk="1" fontAlgn="base">
              <a:lnSpc>
                <a:spcPct val="95000"/>
              </a:lnSpc>
              <a:spcBef>
                <a:spcPct val="0"/>
              </a:spcBef>
              <a:spcAft>
                <a:spcPct val="0"/>
              </a:spcAft>
              <a:buClr>
                <a:srgbClr val="000000"/>
              </a:buClr>
              <a:buSzPct val="100000"/>
              <a:buFont typeface="Arial" pitchFamily="34" charset="0"/>
              <a:buNone/>
            </a:pPr>
            <a:endParaRPr lang="en-US" sz="1600" dirty="0" smtClean="0">
              <a:solidFill>
                <a:srgbClr val="FFFFFF"/>
              </a:solidFill>
              <a:ea typeface="ＭＳ Ｐゴシック" pitchFamily="34" charset="-128"/>
            </a:endParaRPr>
          </a:p>
          <a:p>
            <a:pP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FFFFFF"/>
                </a:solidFill>
                <a:ea typeface="ＭＳ Ｐゴシック" pitchFamily="34" charset="-128"/>
              </a:rPr>
              <a:t>Предотвратить саму возможность возникновения события как можно раньше. Остановить действие банка (выпуск карты, продукта, правила), которое бы могло пойти на пользу мошеннику</a:t>
            </a:r>
            <a:endParaRPr lang="en-US" sz="1200" b="0" dirty="0" smtClean="0">
              <a:solidFill>
                <a:srgbClr val="FFFFFF"/>
              </a:solidFill>
              <a:ea typeface="ＭＳ Ｐゴシック" pitchFamily="34" charset="-128"/>
            </a:endParaRPr>
          </a:p>
        </p:txBody>
      </p:sp>
      <p:sp>
        <p:nvSpPr>
          <p:cNvPr id="34825" name="TextBox 16"/>
          <p:cNvSpPr txBox="1">
            <a:spLocks noChangeArrowheads="1"/>
          </p:cNvSpPr>
          <p:nvPr/>
        </p:nvSpPr>
        <p:spPr bwMode="auto">
          <a:xfrm>
            <a:off x="7132638" y="4160838"/>
            <a:ext cx="1916112"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0" rIns="91430" bIns="0">
            <a:spAutoFit/>
          </a:bodyPr>
          <a:lstStyle>
            <a:defPPr>
              <a:defRPr lang="ru-RU"/>
            </a:defPPr>
            <a:lvl1pPr algn="ctr" fontAlgn="base" hangingPunct="0">
              <a:lnSpc>
                <a:spcPct val="95000"/>
              </a:lnSpc>
              <a:spcBef>
                <a:spcPct val="0"/>
              </a:spcBef>
              <a:spcAft>
                <a:spcPct val="0"/>
              </a:spcAft>
              <a:buClr>
                <a:srgbClr val="000000"/>
              </a:buClr>
              <a:buSzPct val="100000"/>
              <a:buFont typeface="Arial" pitchFamily="34" charset="0"/>
              <a:buNone/>
              <a:defRPr sz="1600" b="1">
                <a:solidFill>
                  <a:srgbClr val="FFFFFF"/>
                </a:solidFill>
                <a:latin typeface="Arial" pitchFamily="34" charset="0"/>
                <a:ea typeface="ＭＳ Ｐゴシック" pitchFamily="34" charset="-128"/>
                <a:cs typeface="Arial" pitchFamily="34" charset="0"/>
              </a:defRPr>
            </a:lvl1pPr>
            <a:lvl2pPr marL="742950" indent="-285750" eaLnBrk="0" hangingPunct="0">
              <a:defRPr b="1">
                <a:latin typeface="Arial" pitchFamily="34" charset="0"/>
                <a:cs typeface="Arial" pitchFamily="34" charset="0"/>
              </a:defRPr>
            </a:lvl2pPr>
            <a:lvl3pPr marL="1143000" indent="-228600" eaLnBrk="0" hangingPunct="0">
              <a:defRPr b="1">
                <a:latin typeface="Arial" pitchFamily="34" charset="0"/>
                <a:cs typeface="Arial" pitchFamily="34" charset="0"/>
              </a:defRPr>
            </a:lvl3pPr>
            <a:lvl4pPr marL="1600200" indent="-228600" eaLnBrk="0" hangingPunct="0">
              <a:defRPr b="1">
                <a:latin typeface="Arial" pitchFamily="34" charset="0"/>
                <a:cs typeface="Arial" pitchFamily="34" charset="0"/>
              </a:defRPr>
            </a:lvl4pPr>
            <a:lvl5pPr marL="2057400" indent="-228600" eaLnBrk="0" hangingPunct="0">
              <a:defRPr b="1">
                <a:latin typeface="Arial" pitchFamily="34" charset="0"/>
                <a:cs typeface="Arial" pitchFamily="34" charset="0"/>
              </a:defRPr>
            </a:lvl5pPr>
            <a:lvl6pPr marL="2514600" indent="-228600" algn="r" eaLnBrk="0" fontAlgn="base" hangingPunct="0">
              <a:spcBef>
                <a:spcPct val="0"/>
              </a:spcBef>
              <a:spcAft>
                <a:spcPct val="0"/>
              </a:spcAft>
              <a:defRPr b="1">
                <a:latin typeface="Arial" pitchFamily="34" charset="0"/>
                <a:cs typeface="Arial" pitchFamily="34" charset="0"/>
              </a:defRPr>
            </a:lvl6pPr>
            <a:lvl7pPr marL="2971800" indent="-228600" algn="r" eaLnBrk="0" fontAlgn="base" hangingPunct="0">
              <a:spcBef>
                <a:spcPct val="0"/>
              </a:spcBef>
              <a:spcAft>
                <a:spcPct val="0"/>
              </a:spcAft>
              <a:defRPr b="1">
                <a:latin typeface="Arial" pitchFamily="34" charset="0"/>
                <a:cs typeface="Arial" pitchFamily="34" charset="0"/>
              </a:defRPr>
            </a:lvl7pPr>
            <a:lvl8pPr marL="3429000" indent="-228600" algn="r" eaLnBrk="0" fontAlgn="base" hangingPunct="0">
              <a:spcBef>
                <a:spcPct val="0"/>
              </a:spcBef>
              <a:spcAft>
                <a:spcPct val="0"/>
              </a:spcAft>
              <a:defRPr b="1">
                <a:latin typeface="Arial" pitchFamily="34" charset="0"/>
                <a:cs typeface="Arial" pitchFamily="34" charset="0"/>
              </a:defRPr>
            </a:lvl8pPr>
            <a:lvl9pPr marL="3886200" indent="-228600" algn="r" eaLnBrk="0" fontAlgn="base" hangingPunct="0">
              <a:spcBef>
                <a:spcPct val="0"/>
              </a:spcBef>
              <a:spcAft>
                <a:spcPct val="0"/>
              </a:spcAft>
              <a:defRPr b="1">
                <a:latin typeface="Arial" pitchFamily="34" charset="0"/>
                <a:cs typeface="Arial" pitchFamily="34" charset="0"/>
              </a:defRPr>
            </a:lvl9pPr>
          </a:lstStyle>
          <a:p>
            <a:r>
              <a:rPr lang="ru-RU" dirty="0"/>
              <a:t>Анализ</a:t>
            </a:r>
            <a:endParaRPr lang="en-US" dirty="0"/>
          </a:p>
          <a:p>
            <a:endParaRPr lang="en-US" dirty="0"/>
          </a:p>
          <a:p>
            <a:pPr algn="l"/>
            <a:r>
              <a:rPr lang="ru-RU" sz="1200" b="0" dirty="0"/>
              <a:t>Последовательное сопоставление всей </a:t>
            </a:r>
            <a:r>
              <a:rPr lang="ru-RU" sz="1200" b="0" dirty="0" smtClean="0"/>
              <a:t>доступной информации </a:t>
            </a:r>
            <a:r>
              <a:rPr lang="ru-RU" sz="1200" b="0" dirty="0"/>
              <a:t>для выявления особенностей, уже встречавшихся ранее и идентификации новых подозрительных действий/связей</a:t>
            </a:r>
            <a:endParaRPr lang="en-US" sz="1200" b="0" dirty="0"/>
          </a:p>
        </p:txBody>
      </p:sp>
      <p:sp>
        <p:nvSpPr>
          <p:cNvPr id="34826" name="TextBox 16"/>
          <p:cNvSpPr txBox="1">
            <a:spLocks noChangeArrowheads="1"/>
          </p:cNvSpPr>
          <p:nvPr/>
        </p:nvSpPr>
        <p:spPr bwMode="auto">
          <a:xfrm>
            <a:off x="85725" y="4148138"/>
            <a:ext cx="1935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10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Расследование</a:t>
            </a:r>
            <a:endParaRPr lang="en-US" sz="1600" dirty="0" smtClean="0">
              <a:solidFill>
                <a:srgbClr val="FFFFFF"/>
              </a:solidFill>
              <a:ea typeface="ＭＳ Ｐゴシック" pitchFamily="34" charset="-128"/>
            </a:endParaRPr>
          </a:p>
          <a:p>
            <a:pPr algn="ctr" eaLnBrk="1" fontAlgn="base">
              <a:lnSpc>
                <a:spcPct val="105000"/>
              </a:lnSpc>
              <a:spcBef>
                <a:spcPct val="0"/>
              </a:spcBef>
              <a:spcAft>
                <a:spcPct val="0"/>
              </a:spcAft>
              <a:buClr>
                <a:srgbClr val="000000"/>
              </a:buClr>
              <a:buSzPct val="100000"/>
              <a:buFont typeface="Arial" pitchFamily="34" charset="0"/>
              <a:buNone/>
            </a:pPr>
            <a:endParaRPr lang="en-US" sz="1600" dirty="0" smtClean="0">
              <a:solidFill>
                <a:srgbClr val="FFFFFF"/>
              </a:solidFill>
              <a:ea typeface="ＭＳ Ｐゴシック" pitchFamily="34" charset="-128"/>
            </a:endParaRPr>
          </a:p>
          <a:p>
            <a:pPr eaLnBrk="1" fontAlgn="base" hangingPunct="1">
              <a:lnSpc>
                <a:spcPct val="90000"/>
              </a:lnSpc>
              <a:spcBef>
                <a:spcPct val="10000"/>
              </a:spcBef>
              <a:spcAft>
                <a:spcPct val="0"/>
              </a:spcAft>
              <a:buFont typeface="Times New Roman" pitchFamily="18" charset="0"/>
              <a:buNone/>
            </a:pPr>
            <a:r>
              <a:rPr lang="ru-RU" sz="1200" b="0" dirty="0" smtClean="0">
                <a:solidFill>
                  <a:srgbClr val="FFFFFF"/>
                </a:solidFill>
                <a:ea typeface="ＭＳ Ｐゴシック" pitchFamily="34" charset="-128"/>
              </a:rPr>
              <a:t>Организация процесса сбора всей необходимой информации и принятия решения по каждому конкретному случаю выявления мошеннической операции</a:t>
            </a:r>
            <a:endParaRPr lang="en-US" sz="1200" b="0" dirty="0" smtClean="0">
              <a:solidFill>
                <a:srgbClr val="FFFFFF"/>
              </a:solidFill>
              <a:ea typeface="ＭＳ Ｐゴシック" pitchFamily="34" charset="-128"/>
            </a:endParaRPr>
          </a:p>
        </p:txBody>
      </p:sp>
      <p:sp>
        <p:nvSpPr>
          <p:cNvPr id="34827" name="TextBox 16"/>
          <p:cNvSpPr txBox="1">
            <a:spLocks noChangeArrowheads="1"/>
          </p:cNvSpPr>
          <p:nvPr/>
        </p:nvSpPr>
        <p:spPr bwMode="auto">
          <a:xfrm>
            <a:off x="142875" y="1581150"/>
            <a:ext cx="1862138"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0" rIns="9143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Arial" pitchFamily="34" charset="0"/>
              <a:buNone/>
            </a:pPr>
            <a:r>
              <a:rPr lang="ru-RU" sz="1600" dirty="0" smtClean="0">
                <a:solidFill>
                  <a:srgbClr val="FFFFFF"/>
                </a:solidFill>
                <a:ea typeface="ＭＳ Ｐゴシック" pitchFamily="34" charset="-128"/>
              </a:rPr>
              <a:t>Обнаружение</a:t>
            </a:r>
            <a:endParaRPr lang="en-US" sz="1600" dirty="0" smtClean="0">
              <a:solidFill>
                <a:srgbClr val="FFFFFF"/>
              </a:solidFill>
              <a:ea typeface="ＭＳ Ｐゴシック" pitchFamily="34" charset="-128"/>
            </a:endParaRPr>
          </a:p>
          <a:p>
            <a:pPr algn="ctr" eaLnBrk="1" fontAlgn="base">
              <a:lnSpc>
                <a:spcPct val="95000"/>
              </a:lnSpc>
              <a:spcBef>
                <a:spcPct val="0"/>
              </a:spcBef>
              <a:spcAft>
                <a:spcPct val="0"/>
              </a:spcAft>
              <a:buClr>
                <a:srgbClr val="000000"/>
              </a:buClr>
              <a:buSzPct val="100000"/>
              <a:buFont typeface="Arial" pitchFamily="34" charset="0"/>
              <a:buNone/>
            </a:pPr>
            <a:endParaRPr lang="en-US" sz="1600" dirty="0" smtClean="0">
              <a:solidFill>
                <a:srgbClr val="FFFFFF"/>
              </a:solidFill>
              <a:ea typeface="ＭＳ Ｐゴシック" pitchFamily="34" charset="-128"/>
            </a:endParaRPr>
          </a:p>
          <a:p>
            <a:pP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FFFFFF"/>
                </a:solidFill>
                <a:ea typeface="ＭＳ Ｐゴシック" pitchFamily="34" charset="-128"/>
              </a:rPr>
              <a:t>Обнаружение в реальном времени операции, запроса, документа, иного подозрительного действия, которое не укладывается в заданный шаблон/правило</a:t>
            </a:r>
            <a:endParaRPr lang="en-US" sz="1200" b="0" dirty="0" smtClean="0">
              <a:solidFill>
                <a:srgbClr val="FFFFFF"/>
              </a:solidFill>
              <a:ea typeface="ＭＳ Ｐゴシック" pitchFamily="34" charset="-128"/>
            </a:endParaRPr>
          </a:p>
        </p:txBody>
      </p:sp>
      <p:pic>
        <p:nvPicPr>
          <p:cNvPr id="34828"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855788"/>
            <a:ext cx="3898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42"/>
          <p:cNvSpPr txBox="1">
            <a:spLocks noChangeArrowheads="1"/>
          </p:cNvSpPr>
          <p:nvPr/>
        </p:nvSpPr>
        <p:spPr bwMode="auto">
          <a:xfrm>
            <a:off x="2986980" y="2780928"/>
            <a:ext cx="129698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Обнаружить факт мошенничества в процессе работы банка</a:t>
            </a:r>
            <a:endParaRPr lang="en-US" sz="1200" b="0" dirty="0" smtClean="0">
              <a:solidFill>
                <a:srgbClr val="000000"/>
              </a:solidFill>
              <a:ea typeface="ＭＳ Ｐゴシック" pitchFamily="34" charset="-128"/>
            </a:endParaRPr>
          </a:p>
        </p:txBody>
      </p:sp>
      <p:sp>
        <p:nvSpPr>
          <p:cNvPr id="34830" name="TextBox 43"/>
          <p:cNvSpPr txBox="1">
            <a:spLocks noChangeArrowheads="1"/>
          </p:cNvSpPr>
          <p:nvPr/>
        </p:nvSpPr>
        <p:spPr bwMode="auto">
          <a:xfrm>
            <a:off x="5004048" y="2780928"/>
            <a:ext cx="125888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Предпринять действия по предотвращению факта мошенничества</a:t>
            </a:r>
            <a:endParaRPr lang="en-US" sz="1200" b="0" dirty="0" smtClean="0">
              <a:solidFill>
                <a:srgbClr val="000000"/>
              </a:solidFill>
              <a:ea typeface="ＭＳ Ｐゴシック" pitchFamily="34" charset="-128"/>
            </a:endParaRPr>
          </a:p>
        </p:txBody>
      </p:sp>
      <p:sp>
        <p:nvSpPr>
          <p:cNvPr id="34831" name="TextBox 44"/>
          <p:cNvSpPr txBox="1">
            <a:spLocks noChangeArrowheads="1"/>
          </p:cNvSpPr>
          <p:nvPr/>
        </p:nvSpPr>
        <p:spPr bwMode="auto">
          <a:xfrm>
            <a:off x="4704276" y="4365104"/>
            <a:ext cx="14255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Провести комплексный анализ данных, чтобы выявить потенциальные угрозы</a:t>
            </a:r>
            <a:endParaRPr lang="en-US" sz="1200" b="0" dirty="0" smtClean="0">
              <a:solidFill>
                <a:srgbClr val="000000"/>
              </a:solidFill>
              <a:ea typeface="ＭＳ Ｐゴシック" pitchFamily="34" charset="-128"/>
            </a:endParaRPr>
          </a:p>
        </p:txBody>
      </p:sp>
      <p:sp>
        <p:nvSpPr>
          <p:cNvPr id="34832" name="TextBox 45"/>
          <p:cNvSpPr txBox="1">
            <a:spLocks noChangeArrowheads="1"/>
          </p:cNvSpPr>
          <p:nvPr/>
        </p:nvSpPr>
        <p:spPr bwMode="auto">
          <a:xfrm>
            <a:off x="3143339" y="4333499"/>
            <a:ext cx="125888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200" b="0" dirty="0" smtClean="0">
                <a:solidFill>
                  <a:srgbClr val="000000"/>
                </a:solidFill>
                <a:ea typeface="ＭＳ Ｐゴシック" pitchFamily="34" charset="-128"/>
              </a:rPr>
              <a:t>Провести расследование, отправить дело в суд, обновить черные списки и правила</a:t>
            </a:r>
            <a:endParaRPr lang="en-GB" sz="1200" b="0" dirty="0" smtClean="0">
              <a:solidFill>
                <a:srgbClr val="000000"/>
              </a:solidFill>
              <a:ea typeface="ＭＳ Ｐゴシック" pitchFamily="34" charset="-128"/>
            </a:endParaRPr>
          </a:p>
        </p:txBody>
      </p:sp>
      <p:sp>
        <p:nvSpPr>
          <p:cNvPr id="34833" name="Rectangle 11"/>
          <p:cNvSpPr>
            <a:spLocks noChangeArrowheads="1"/>
          </p:cNvSpPr>
          <p:nvPr/>
        </p:nvSpPr>
        <p:spPr bwMode="auto">
          <a:xfrm>
            <a:off x="4631129" y="2420888"/>
            <a:ext cx="1545916"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F19027"/>
                </a:solidFill>
              </a:rPr>
              <a:t>Предотвратить</a:t>
            </a:r>
            <a:endParaRPr lang="en-US" sz="1400" dirty="0" smtClean="0">
              <a:solidFill>
                <a:srgbClr val="F19027"/>
              </a:solidFill>
            </a:endParaRPr>
          </a:p>
        </p:txBody>
      </p:sp>
      <p:sp>
        <p:nvSpPr>
          <p:cNvPr id="34834" name="Rectangle 12"/>
          <p:cNvSpPr>
            <a:spLocks noChangeArrowheads="1"/>
          </p:cNvSpPr>
          <p:nvPr/>
        </p:nvSpPr>
        <p:spPr bwMode="auto">
          <a:xfrm>
            <a:off x="3140664" y="2420888"/>
            <a:ext cx="1287320"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594F13"/>
                </a:solidFill>
              </a:rPr>
              <a:t>Обнаружить</a:t>
            </a:r>
            <a:endParaRPr lang="en-US" sz="1400" dirty="0" smtClean="0">
              <a:solidFill>
                <a:srgbClr val="594F13"/>
              </a:solidFill>
            </a:endParaRPr>
          </a:p>
        </p:txBody>
      </p:sp>
      <p:sp>
        <p:nvSpPr>
          <p:cNvPr id="34835" name="Rectangle 13"/>
          <p:cNvSpPr>
            <a:spLocks noChangeArrowheads="1"/>
          </p:cNvSpPr>
          <p:nvPr/>
        </p:nvSpPr>
        <p:spPr bwMode="auto">
          <a:xfrm>
            <a:off x="2771800" y="4051314"/>
            <a:ext cx="1440695"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008A52"/>
                </a:solidFill>
              </a:rPr>
              <a:t>Расследовать</a:t>
            </a:r>
            <a:endParaRPr lang="en-US" sz="1400" dirty="0" smtClean="0">
              <a:solidFill>
                <a:srgbClr val="008A52"/>
              </a:solidFill>
            </a:endParaRPr>
          </a:p>
        </p:txBody>
      </p:sp>
      <p:sp>
        <p:nvSpPr>
          <p:cNvPr id="34836" name="Rectangle 15"/>
          <p:cNvSpPr>
            <a:spLocks noChangeArrowheads="1"/>
          </p:cNvSpPr>
          <p:nvPr/>
        </p:nvSpPr>
        <p:spPr bwMode="auto">
          <a:xfrm>
            <a:off x="4860032" y="4077072"/>
            <a:ext cx="1572077" cy="29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fontAlgn="base" hangingPunct="0">
              <a:lnSpc>
                <a:spcPct val="95000"/>
              </a:lnSpc>
              <a:spcBef>
                <a:spcPct val="0"/>
              </a:spcBef>
              <a:spcAft>
                <a:spcPct val="0"/>
              </a:spcAft>
              <a:buClr>
                <a:srgbClr val="000000"/>
              </a:buClr>
              <a:buSzPct val="100000"/>
              <a:buFont typeface="Times New Roman" pitchFamily="18" charset="0"/>
              <a:buNone/>
            </a:pPr>
            <a:r>
              <a:rPr lang="ru-RU" sz="1400" b="1" dirty="0" smtClean="0">
                <a:solidFill>
                  <a:srgbClr val="AB1A86"/>
                </a:solidFill>
              </a:rPr>
              <a:t>Анализировать</a:t>
            </a:r>
            <a:endParaRPr lang="en-US" sz="1400" b="1" dirty="0" smtClean="0">
              <a:solidFill>
                <a:srgbClr val="AB1A86"/>
              </a:solidFill>
            </a:endParaRPr>
          </a:p>
        </p:txBody>
      </p:sp>
      <p:pic>
        <p:nvPicPr>
          <p:cNvPr id="34837" name="Picture 9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416300"/>
            <a:ext cx="292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Box 95"/>
          <p:cNvSpPr txBox="1">
            <a:spLocks noChangeArrowheads="1"/>
          </p:cNvSpPr>
          <p:nvPr/>
        </p:nvSpPr>
        <p:spPr bwMode="auto">
          <a:xfrm>
            <a:off x="4049713" y="3973513"/>
            <a:ext cx="1016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fontAlgn="base">
              <a:lnSpc>
                <a:spcPct val="95000"/>
              </a:lnSpc>
              <a:spcBef>
                <a:spcPct val="0"/>
              </a:spcBef>
              <a:spcAft>
                <a:spcPct val="0"/>
              </a:spcAft>
              <a:buClr>
                <a:srgbClr val="000000"/>
              </a:buClr>
              <a:buSzPct val="100000"/>
              <a:buFont typeface="Times New Roman" pitchFamily="18" charset="0"/>
              <a:buNone/>
            </a:pPr>
            <a:r>
              <a:rPr lang="ru-RU" sz="1000" dirty="0" smtClean="0">
                <a:solidFill>
                  <a:srgbClr val="7889FB"/>
                </a:solidFill>
                <a:ea typeface="ＭＳ Ｐゴシック" pitchFamily="34" charset="-128"/>
              </a:rPr>
              <a:t>Мошенник</a:t>
            </a:r>
            <a:endParaRPr lang="en-US" sz="1000" dirty="0" smtClean="0">
              <a:solidFill>
                <a:srgbClr val="7889FB"/>
              </a:solidFill>
              <a:ea typeface="ＭＳ Ｐゴシック" pitchFamily="34" charset="-128"/>
            </a:endParaRPr>
          </a:p>
        </p:txBody>
      </p:sp>
      <p:sp>
        <p:nvSpPr>
          <p:cNvPr id="34839" name="Oval 18"/>
          <p:cNvSpPr>
            <a:spLocks noChangeArrowheads="1"/>
          </p:cNvSpPr>
          <p:nvPr/>
        </p:nvSpPr>
        <p:spPr bwMode="auto">
          <a:xfrm flipH="1">
            <a:off x="2397125" y="1624013"/>
            <a:ext cx="4343400" cy="4343400"/>
          </a:xfrm>
          <a:prstGeom prst="ellipse">
            <a:avLst/>
          </a:prstGeom>
          <a:noFill/>
          <a:ln w="127000" cap="rnd">
            <a:solidFill>
              <a:srgbClr val="A5A215"/>
            </a:solidFill>
            <a:prstDash val="sysDot"/>
            <a:round/>
            <a:headEnd/>
            <a:tailEnd/>
          </a:ln>
          <a:extLst>
            <a:ext uri="{909E8E84-426E-40DD-AFC4-6F175D3DCCD1}">
              <a14:hiddenFill xmlns:a14="http://schemas.microsoft.com/office/drawing/2010/main">
                <a:solidFill>
                  <a:srgbClr val="FFFFFF"/>
                </a:solidFill>
              </a14:hiddenFill>
            </a:ext>
          </a:extLst>
        </p:spPr>
        <p:txBody>
          <a:bodyPr lIns="91430" tIns="45715" rIns="91430" bIns="45715"/>
          <a:lstStyle/>
          <a:p>
            <a:pPr defTabSz="912813" fontAlgn="base" hangingPunct="0">
              <a:lnSpc>
                <a:spcPct val="90000"/>
              </a:lnSpc>
              <a:spcBef>
                <a:spcPct val="0"/>
              </a:spcBef>
              <a:spcAft>
                <a:spcPct val="0"/>
              </a:spcAft>
              <a:buClr>
                <a:srgbClr val="000000"/>
              </a:buClr>
              <a:buSzPct val="100000"/>
            </a:pPr>
            <a:endParaRPr lang="en-GB" smtClean="0">
              <a:solidFill>
                <a:srgbClr val="000000"/>
              </a:solidFill>
              <a:latin typeface="Calibri" pitchFamily="34" charset="0"/>
            </a:endParaRPr>
          </a:p>
        </p:txBody>
      </p:sp>
      <p:sp>
        <p:nvSpPr>
          <p:cNvPr id="341031" name="Oval 35"/>
          <p:cNvSpPr>
            <a:spLocks noChangeArrowheads="1"/>
          </p:cNvSpPr>
          <p:nvPr/>
        </p:nvSpPr>
        <p:spPr bwMode="auto">
          <a:xfrm>
            <a:off x="2141538" y="1414463"/>
            <a:ext cx="4838700" cy="4838700"/>
          </a:xfrm>
          <a:prstGeom prst="ellipse">
            <a:avLst/>
          </a:prstGeom>
          <a:noFill/>
          <a:ln w="28575">
            <a:solidFill>
              <a:schemeClr val="accent3">
                <a:lumMod val="50000"/>
              </a:schemeClr>
            </a:solidFill>
            <a:prstDash val="sysDash"/>
            <a:round/>
            <a:headEnd/>
            <a:tailEnd/>
          </a:ln>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5" name="L-Shape 64"/>
          <p:cNvSpPr/>
          <p:nvPr/>
        </p:nvSpPr>
        <p:spPr bwMode="auto">
          <a:xfrm rot="16200000" flipV="1">
            <a:off x="2776538" y="2095500"/>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6" name="L-Shape 65"/>
          <p:cNvSpPr/>
          <p:nvPr/>
        </p:nvSpPr>
        <p:spPr bwMode="auto">
          <a:xfrm rot="8100000" flipV="1">
            <a:off x="4486275" y="6202363"/>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67" name="L-Shape 66"/>
          <p:cNvSpPr/>
          <p:nvPr/>
        </p:nvSpPr>
        <p:spPr bwMode="auto">
          <a:xfrm flipV="1">
            <a:off x="6213475" y="2070100"/>
            <a:ext cx="92075" cy="92075"/>
          </a:xfrm>
          <a:prstGeom prst="corner">
            <a:avLst/>
          </a:prstGeom>
          <a:solidFill>
            <a:schemeClr val="accent3">
              <a:lumMod val="50000"/>
            </a:schemeClr>
          </a:solidFill>
          <a:ln w="9525" cap="flat" cmpd="sng" algn="ctr">
            <a:noFill/>
            <a:prstDash val="solid"/>
            <a:round/>
            <a:headEnd type="none" w="med" len="med"/>
            <a:tailEnd type="none" w="med" len="med"/>
          </a:ln>
          <a:effectLst/>
        </p:spPr>
        <p:txBody>
          <a:bodyPr lIns="91430" tIns="45715" rIns="91430" bIns="45715"/>
          <a:lstStyle/>
          <a:p>
            <a:pPr defTabSz="914305" fontAlgn="base" hangingPunct="0">
              <a:lnSpc>
                <a:spcPct val="90000"/>
              </a:lnSpc>
              <a:spcBef>
                <a:spcPct val="0"/>
              </a:spcBef>
              <a:spcAft>
                <a:spcPct val="0"/>
              </a:spcAft>
              <a:buClr>
                <a:srgbClr val="000000"/>
              </a:buClr>
              <a:buSzPct val="100000"/>
              <a:defRPr/>
            </a:pPr>
            <a:endParaRPr lang="en-US" dirty="0">
              <a:solidFill>
                <a:srgbClr val="000000"/>
              </a:solidFill>
              <a:latin typeface="Calibri" pitchFamily="34" charset="0"/>
              <a:ea typeface="ＭＳ Ｐゴシック" pitchFamily="34" charset="-128"/>
            </a:endParaRPr>
          </a:p>
        </p:txBody>
      </p:sp>
      <p:sp>
        <p:nvSpPr>
          <p:cNvPr id="34844" name="Text Box 64"/>
          <p:cNvSpPr txBox="1">
            <a:spLocks noChangeArrowheads="1"/>
          </p:cNvSpPr>
          <p:nvPr/>
        </p:nvSpPr>
        <p:spPr bwMode="auto">
          <a:xfrm>
            <a:off x="2051720" y="1451413"/>
            <a:ext cx="1224136" cy="4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Мониторинг/ отчетность</a:t>
            </a:r>
            <a:endParaRPr lang="en-US" sz="1200" dirty="0" smtClean="0">
              <a:solidFill>
                <a:srgbClr val="000000"/>
              </a:solidFill>
              <a:ea typeface="ＭＳ Ｐゴシック" pitchFamily="34" charset="-128"/>
            </a:endParaRPr>
          </a:p>
        </p:txBody>
      </p:sp>
      <p:sp>
        <p:nvSpPr>
          <p:cNvPr id="34845" name="Text Box 65"/>
          <p:cNvSpPr txBox="1">
            <a:spLocks noChangeArrowheads="1"/>
          </p:cNvSpPr>
          <p:nvPr/>
        </p:nvSpPr>
        <p:spPr bwMode="auto">
          <a:xfrm>
            <a:off x="5724128" y="1473644"/>
            <a:ext cx="1181661" cy="4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«Обучение» моделей</a:t>
            </a:r>
            <a:endParaRPr lang="en-US" sz="1200" dirty="0" smtClean="0">
              <a:solidFill>
                <a:srgbClr val="000000"/>
              </a:solidFill>
              <a:ea typeface="ＭＳ Ｐゴシック" pitchFamily="34" charset="-128"/>
            </a:endParaRPr>
          </a:p>
        </p:txBody>
      </p:sp>
      <p:sp>
        <p:nvSpPr>
          <p:cNvPr id="34846" name="Text Box 66"/>
          <p:cNvSpPr txBox="1">
            <a:spLocks noChangeArrowheads="1"/>
          </p:cNvSpPr>
          <p:nvPr/>
        </p:nvSpPr>
        <p:spPr bwMode="auto">
          <a:xfrm>
            <a:off x="3371873" y="6313508"/>
            <a:ext cx="1906784" cy="26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Работа «по правилам»</a:t>
            </a:r>
            <a:endParaRPr lang="en-US" sz="1200" dirty="0" smtClean="0">
              <a:solidFill>
                <a:srgbClr val="000000"/>
              </a:solidFill>
              <a:ea typeface="ＭＳ Ｐゴシック" pitchFamily="34" charset="-128"/>
            </a:endParaRPr>
          </a:p>
        </p:txBody>
      </p:sp>
      <p:sp>
        <p:nvSpPr>
          <p:cNvPr id="30" name="Text Box 9"/>
          <p:cNvSpPr txBox="1">
            <a:spLocks noChangeArrowheads="1"/>
          </p:cNvSpPr>
          <p:nvPr/>
        </p:nvSpPr>
        <p:spPr bwMode="auto">
          <a:xfrm>
            <a:off x="4697926" y="1334966"/>
            <a:ext cx="83185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7200" dirty="0">
                <a:solidFill>
                  <a:srgbClr val="FF0000"/>
                </a:solidFill>
                <a:latin typeface="Verdana" pitchFamily="34" charset="0"/>
                <a:sym typeface="Wingdings" pitchFamily="2" charset="2"/>
              </a:rPr>
              <a:t></a:t>
            </a:r>
            <a:endParaRPr lang="en-GB" sz="7200" dirty="0">
              <a:solidFill>
                <a:srgbClr val="FF0000"/>
              </a:solidFill>
              <a:latin typeface="Verdana" pitchFamily="34" charset="0"/>
              <a:sym typeface="Wingdings" pitchFamily="2" charset="2"/>
            </a:endParaRPr>
          </a:p>
        </p:txBody>
      </p:sp>
      <p:sp>
        <p:nvSpPr>
          <p:cNvPr id="31" name="Text Box 9"/>
          <p:cNvSpPr txBox="1">
            <a:spLocks noChangeArrowheads="1"/>
          </p:cNvSpPr>
          <p:nvPr/>
        </p:nvSpPr>
        <p:spPr bwMode="auto">
          <a:xfrm>
            <a:off x="4749801" y="4891402"/>
            <a:ext cx="83185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7200" dirty="0">
                <a:solidFill>
                  <a:srgbClr val="FF0000"/>
                </a:solidFill>
                <a:latin typeface="Verdana" pitchFamily="34" charset="0"/>
                <a:sym typeface="Wingdings" pitchFamily="2" charset="2"/>
              </a:rPr>
              <a:t></a:t>
            </a:r>
            <a:endParaRPr lang="en-GB" sz="7200" dirty="0">
              <a:solidFill>
                <a:srgbClr val="FF0000"/>
              </a:solidFill>
              <a:latin typeface="Verdana" pitchFamily="34" charset="0"/>
              <a:sym typeface="Wingdings" pitchFamily="2" charset="2"/>
            </a:endParaRPr>
          </a:p>
        </p:txBody>
      </p:sp>
      <p:sp>
        <p:nvSpPr>
          <p:cNvPr id="32" name="Text Box 9"/>
          <p:cNvSpPr txBox="1">
            <a:spLocks noChangeArrowheads="1"/>
          </p:cNvSpPr>
          <p:nvPr/>
        </p:nvSpPr>
        <p:spPr bwMode="auto">
          <a:xfrm>
            <a:off x="6156176" y="719413"/>
            <a:ext cx="831850"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dirty="0">
                <a:solidFill>
                  <a:srgbClr val="FF0000"/>
                </a:solidFill>
                <a:latin typeface="Verdana" pitchFamily="34" charset="0"/>
                <a:sym typeface="Wingdings" pitchFamily="2" charset="2"/>
              </a:rPr>
              <a:t></a:t>
            </a:r>
            <a:endParaRPr lang="en-GB" sz="4000" dirty="0">
              <a:solidFill>
                <a:srgbClr val="FF0000"/>
              </a:solidFill>
              <a:latin typeface="Verdana" pitchFamily="34" charset="0"/>
              <a:sym typeface="Wingdings" pitchFamily="2" charset="2"/>
            </a:endParaRPr>
          </a:p>
        </p:txBody>
      </p:sp>
      <p:sp>
        <p:nvSpPr>
          <p:cNvPr id="33" name="Text Box 66"/>
          <p:cNvSpPr txBox="1">
            <a:spLocks noChangeArrowheads="1"/>
          </p:cNvSpPr>
          <p:nvPr/>
        </p:nvSpPr>
        <p:spPr bwMode="auto">
          <a:xfrm>
            <a:off x="6458917" y="893311"/>
            <a:ext cx="2605758" cy="26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912813" eaLnBrk="0" hangingPunct="0">
              <a:defRPr b="1">
                <a:solidFill>
                  <a:schemeClr val="tx1"/>
                </a:solidFill>
                <a:latin typeface="Arial" pitchFamily="34" charset="0"/>
                <a:cs typeface="Arial" pitchFamily="34" charset="0"/>
              </a:defRPr>
            </a:lvl1pPr>
            <a:lvl2pPr marL="742950" indent="-285750" defTabSz="912813" eaLnBrk="0" hangingPunct="0">
              <a:defRPr b="1">
                <a:solidFill>
                  <a:schemeClr val="tx1"/>
                </a:solidFill>
                <a:latin typeface="Arial" pitchFamily="34" charset="0"/>
                <a:cs typeface="Arial" pitchFamily="34" charset="0"/>
              </a:defRPr>
            </a:lvl2pPr>
            <a:lvl3pPr marL="1143000" indent="-228600" defTabSz="912813" eaLnBrk="0" hangingPunct="0">
              <a:defRPr b="1">
                <a:solidFill>
                  <a:schemeClr val="tx1"/>
                </a:solidFill>
                <a:latin typeface="Arial" pitchFamily="34" charset="0"/>
                <a:cs typeface="Arial" pitchFamily="34" charset="0"/>
              </a:defRPr>
            </a:lvl3pPr>
            <a:lvl4pPr marL="1600200" indent="-228600" defTabSz="912813" eaLnBrk="0" hangingPunct="0">
              <a:defRPr b="1">
                <a:solidFill>
                  <a:schemeClr val="tx1"/>
                </a:solidFill>
                <a:latin typeface="Arial" pitchFamily="34" charset="0"/>
                <a:cs typeface="Arial" pitchFamily="34" charset="0"/>
              </a:defRPr>
            </a:lvl4pPr>
            <a:lvl5pPr marL="2057400" indent="-228600" defTabSz="912813" eaLnBrk="0" hangingPunct="0">
              <a:defRPr b="1">
                <a:solidFill>
                  <a:schemeClr val="tx1"/>
                </a:solidFill>
                <a:latin typeface="Arial" pitchFamily="34" charset="0"/>
                <a:cs typeface="Arial" pitchFamily="34" charset="0"/>
              </a:defRPr>
            </a:lvl5pPr>
            <a:lvl6pPr marL="2514600" indent="-228600" algn="r" defTabSz="91281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defTabSz="91281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defTabSz="91281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defTabSz="912813"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fontAlgn="base">
              <a:lnSpc>
                <a:spcPct val="95000"/>
              </a:lnSpc>
              <a:spcBef>
                <a:spcPct val="0"/>
              </a:spcBef>
              <a:spcAft>
                <a:spcPct val="0"/>
              </a:spcAft>
              <a:buClr>
                <a:srgbClr val="000000"/>
              </a:buClr>
              <a:buSzPct val="100000"/>
            </a:pPr>
            <a:r>
              <a:rPr lang="ru-RU" sz="1200" dirty="0" smtClean="0">
                <a:solidFill>
                  <a:srgbClr val="000000"/>
                </a:solidFill>
                <a:ea typeface="ＭＳ Ｐゴシック" pitchFamily="34" charset="-128"/>
              </a:rPr>
              <a:t>Наиболее критичные элементы</a:t>
            </a:r>
            <a:endParaRPr lang="en-US" sz="1200" dirty="0" smtClean="0">
              <a:solidFill>
                <a:srgbClr val="000000"/>
              </a:solidFill>
              <a:ea typeface="ＭＳ Ｐゴシック" pitchFamily="34" charset="-128"/>
            </a:endParaRPr>
          </a:p>
        </p:txBody>
      </p:sp>
    </p:spTree>
    <p:extLst>
      <p:ext uri="{BB962C8B-B14F-4D97-AF65-F5344CB8AC3E}">
        <p14:creationId xmlns:p14="http://schemas.microsoft.com/office/powerpoint/2010/main" val="136523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Основные принципы создания системы</a:t>
            </a:r>
            <a:endParaRPr lang="ru-RU" dirty="0"/>
          </a:p>
        </p:txBody>
      </p:sp>
      <p:sp>
        <p:nvSpPr>
          <p:cNvPr id="3" name="Content Placeholder 2"/>
          <p:cNvSpPr>
            <a:spLocks noGrp="1"/>
          </p:cNvSpPr>
          <p:nvPr>
            <p:ph idx="1"/>
          </p:nvPr>
        </p:nvSpPr>
        <p:spPr>
          <a:xfrm>
            <a:off x="182563" y="1268760"/>
            <a:ext cx="6621685" cy="5086003"/>
          </a:xfrm>
        </p:spPr>
        <p:txBody>
          <a:bodyPr/>
          <a:lstStyle/>
          <a:p>
            <a:pPr marL="342900" indent="-342900">
              <a:buFont typeface="+mj-lt"/>
              <a:buAutoNum type="arabicPeriod"/>
            </a:pPr>
            <a:r>
              <a:rPr lang="ru-RU" b="1" dirty="0" smtClean="0">
                <a:solidFill>
                  <a:schemeClr val="accent1"/>
                </a:solidFill>
              </a:rPr>
              <a:t>Обучаемость</a:t>
            </a:r>
            <a:r>
              <a:rPr lang="ru-RU" dirty="0" smtClean="0"/>
              <a:t>. Система </a:t>
            </a:r>
            <a:r>
              <a:rPr lang="ru-RU" dirty="0" smtClean="0"/>
              <a:t>должна сочетать в себе возможности работы со статическими правилами и динамическое профилирование для выявления и создания новых правил. Поведение мошенников меняется, система должна уметь меняться вслед за ним</a:t>
            </a:r>
          </a:p>
          <a:p>
            <a:pPr marL="342900" indent="-342900">
              <a:buFont typeface="+mj-lt"/>
              <a:buAutoNum type="arabicPeriod"/>
            </a:pPr>
            <a:r>
              <a:rPr lang="ru-RU" b="1" dirty="0" smtClean="0">
                <a:solidFill>
                  <a:schemeClr val="accent1"/>
                </a:solidFill>
              </a:rPr>
              <a:t>Кросс-</a:t>
            </a:r>
            <a:r>
              <a:rPr lang="ru-RU" b="1" dirty="0" err="1" smtClean="0">
                <a:solidFill>
                  <a:schemeClr val="accent1"/>
                </a:solidFill>
              </a:rPr>
              <a:t>канальность</a:t>
            </a:r>
            <a:r>
              <a:rPr lang="ru-RU" b="1" dirty="0" smtClean="0">
                <a:solidFill>
                  <a:schemeClr val="accent1"/>
                </a:solidFill>
              </a:rPr>
              <a:t>.</a:t>
            </a:r>
            <a:r>
              <a:rPr lang="ru-RU" dirty="0" smtClean="0"/>
              <a:t> Система </a:t>
            </a:r>
            <a:r>
              <a:rPr lang="ru-RU" dirty="0" smtClean="0"/>
              <a:t>должна быть кросс-канальной, т.е. обеспечивать специфическую защиту от действий мошенников в любых из возможных каналов взаимодействия банка и клиента. При этом анализ необходимо проводить комплексно, по всем используемым каналам</a:t>
            </a:r>
            <a:endParaRPr lang="en-US" dirty="0" smtClean="0"/>
          </a:p>
          <a:p>
            <a:pPr marL="342900" indent="-342900">
              <a:buFont typeface="+mj-lt"/>
              <a:buAutoNum type="arabicPeriod"/>
            </a:pPr>
            <a:r>
              <a:rPr lang="ru-RU" b="1" dirty="0" smtClean="0">
                <a:solidFill>
                  <a:schemeClr val="accent1"/>
                </a:solidFill>
              </a:rPr>
              <a:t>Многоуровневая </a:t>
            </a:r>
            <a:r>
              <a:rPr lang="ru-RU" b="1" dirty="0">
                <a:solidFill>
                  <a:schemeClr val="accent1"/>
                </a:solidFill>
              </a:rPr>
              <a:t>защита</a:t>
            </a:r>
            <a:r>
              <a:rPr lang="ru-RU" b="1" dirty="0" smtClean="0">
                <a:solidFill>
                  <a:schemeClr val="accent1"/>
                </a:solidFill>
              </a:rPr>
              <a:t>. </a:t>
            </a:r>
            <a:r>
              <a:rPr lang="ru-RU" dirty="0" smtClean="0"/>
              <a:t>Система эффективна только при </a:t>
            </a:r>
            <a:r>
              <a:rPr lang="ru-RU" dirty="0" smtClean="0"/>
              <a:t>наличии элементов защиты на каждом уровне</a:t>
            </a:r>
            <a:r>
              <a:rPr lang="ru-RU" dirty="0" smtClean="0"/>
              <a:t>: устройства </a:t>
            </a:r>
            <a:r>
              <a:rPr lang="ru-RU" dirty="0" smtClean="0"/>
              <a:t>конечных пользователей, </a:t>
            </a:r>
            <a:r>
              <a:rPr lang="ru-RU" dirty="0" smtClean="0"/>
              <a:t>уровень </a:t>
            </a:r>
            <a:r>
              <a:rPr lang="ru-RU" dirty="0" smtClean="0"/>
              <a:t>приложений, уровень данных, уровень взаимосвязей.</a:t>
            </a:r>
          </a:p>
          <a:p>
            <a:pPr marL="342900" indent="-342900">
              <a:buFont typeface="+mj-lt"/>
              <a:buAutoNum type="arabicPeriod"/>
            </a:pPr>
            <a:r>
              <a:rPr lang="ru-RU" b="1" dirty="0" smtClean="0">
                <a:solidFill>
                  <a:schemeClr val="accent1"/>
                </a:solidFill>
              </a:rPr>
              <a:t>Совместное использов</a:t>
            </a:r>
            <a:r>
              <a:rPr lang="ru-RU" b="1" dirty="0" smtClean="0">
                <a:solidFill>
                  <a:schemeClr val="accent1"/>
                </a:solidFill>
              </a:rPr>
              <a:t>ание информации</a:t>
            </a:r>
            <a:r>
              <a:rPr lang="en-US" b="1" dirty="0" smtClean="0">
                <a:solidFill>
                  <a:schemeClr val="accent1"/>
                </a:solidFill>
              </a:rPr>
              <a:t>: </a:t>
            </a:r>
            <a:r>
              <a:rPr lang="ru-RU" dirty="0" smtClean="0"/>
              <a:t>профилей клиентов, счетов, устройств. Черные и белые списки, истории транзакций должны анализироваться и с точки зрения мошеннической деятельности и </a:t>
            </a:r>
            <a:r>
              <a:rPr lang="ru-RU" dirty="0" err="1" smtClean="0"/>
              <a:t>комплаенс</a:t>
            </a:r>
            <a:r>
              <a:rPr lang="ru-RU" dirty="0" smtClean="0"/>
              <a:t> </a:t>
            </a:r>
            <a:r>
              <a:rPr lang="en-US" dirty="0" smtClean="0"/>
              <a:t>(AML</a:t>
            </a:r>
            <a:r>
              <a:rPr lang="ru-RU" dirty="0" smtClean="0"/>
              <a:t>)</a:t>
            </a:r>
            <a:endParaRPr lang="ru-RU" dirty="0" smtClean="0"/>
          </a:p>
          <a:p>
            <a:pPr marL="342900" indent="-342900">
              <a:buFont typeface="+mj-lt"/>
              <a:buAutoNum type="arabicPeriod"/>
            </a:pPr>
            <a:endParaRPr lang="ru-RU" dirty="0" smtClean="0"/>
          </a:p>
          <a:p>
            <a:pPr marL="342900" indent="-342900">
              <a:buFont typeface="+mj-lt"/>
              <a:buAutoNum type="arabicPeriod"/>
            </a:pPr>
            <a:endParaRPr lang="ru-RU" dirty="0"/>
          </a:p>
        </p:txBody>
      </p:sp>
      <p:sp>
        <p:nvSpPr>
          <p:cNvPr id="4" name="Slide Number Placeholder 3"/>
          <p:cNvSpPr>
            <a:spLocks noGrp="1"/>
          </p:cNvSpPr>
          <p:nvPr>
            <p:ph type="sldNum" sz="quarter" idx="10"/>
          </p:nvPr>
        </p:nvSpPr>
        <p:spPr/>
        <p:txBody>
          <a:bodyPr/>
          <a:lstStyle/>
          <a:p>
            <a:pPr>
              <a:defRPr/>
            </a:pPr>
            <a:fld id="{C6F7AF3A-D194-478D-9E1A-CBCAC4F1F6E2}" type="slidenum">
              <a:rPr lang="en-US" smtClean="0">
                <a:solidFill>
                  <a:srgbClr val="000000"/>
                </a:solidFill>
              </a:rPr>
              <a:pPr>
                <a:defRPr/>
              </a:pPr>
              <a:t>8</a:t>
            </a:fld>
            <a:endParaRPr lang="en-US">
              <a:solidFill>
                <a:srgbClr val="000000"/>
              </a:solidFill>
            </a:endParaRPr>
          </a:p>
        </p:txBody>
      </p:sp>
      <p:pic>
        <p:nvPicPr>
          <p:cNvPr id="6" name="Picture 11" descr="C:\Documents and Settings\jasbira\My Documents\My Pictures\online.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088" y="5430502"/>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C:\Documents and Settings\jasbira\My Documents\My Pictures\call_center.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296902"/>
            <a:ext cx="1524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C:\Documents and Settings\jasbira\My Documents\My Pictures\mobile Banking.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516102"/>
            <a:ext cx="152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5" descr="C:\Documents and Settings\jasbira\My Documents\My Pictures\purcha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2153902"/>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1010902"/>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858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8"/>
          <p:cNvSpPr>
            <a:spLocks noChangeArrowheads="1"/>
          </p:cNvSpPr>
          <p:nvPr/>
        </p:nvSpPr>
        <p:spPr bwMode="auto">
          <a:xfrm>
            <a:off x="246931" y="1520746"/>
            <a:ext cx="1277472" cy="90014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a:endParaRPr lang="en-US" sz="1000" dirty="0"/>
          </a:p>
        </p:txBody>
      </p:sp>
      <p:sp>
        <p:nvSpPr>
          <p:cNvPr id="103" name="Rounded Rectangle 102"/>
          <p:cNvSpPr>
            <a:spLocks noChangeArrowheads="1"/>
          </p:cNvSpPr>
          <p:nvPr/>
        </p:nvSpPr>
        <p:spPr bwMode="auto">
          <a:xfrm>
            <a:off x="7471472" y="1776116"/>
            <a:ext cx="1495425" cy="2167236"/>
          </a:xfrm>
          <a:prstGeom prst="roundRect">
            <a:avLst>
              <a:gd name="adj" fmla="val 16667"/>
            </a:avLst>
          </a:prstGeom>
          <a:solidFill>
            <a:schemeClr val="bg1"/>
          </a:solidFill>
          <a:ln w="25400" algn="ctr">
            <a:solidFill>
              <a:schemeClr val="accent1"/>
            </a:solidFill>
            <a:round/>
            <a:headEnd/>
            <a:tailEnd/>
          </a:ln>
        </p:spPr>
        <p:txBody>
          <a:bodyPr anchor="t" anchorCtr="0"/>
          <a:lstStyle/>
          <a:p>
            <a:pPr algn="ctr" eaLnBrk="1" hangingPunct="1"/>
            <a:r>
              <a:rPr lang="ru-RU" sz="1200" dirty="0" smtClean="0"/>
              <a:t>Визуализация</a:t>
            </a:r>
            <a:endParaRPr lang="en-US" sz="1200" dirty="0"/>
          </a:p>
        </p:txBody>
      </p:sp>
      <p:cxnSp>
        <p:nvCxnSpPr>
          <p:cNvPr id="21" name="Straight Connector 20"/>
          <p:cNvCxnSpPr/>
          <p:nvPr/>
        </p:nvCxnSpPr>
        <p:spPr bwMode="auto">
          <a:xfrm>
            <a:off x="1624905" y="1204615"/>
            <a:ext cx="20638" cy="4581525"/>
          </a:xfrm>
          <a:prstGeom prst="line">
            <a:avLst/>
          </a:prstGeom>
          <a:ln>
            <a:solidFill>
              <a:schemeClr val="tx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bwMode="auto">
          <a:xfrm>
            <a:off x="3310830" y="1204615"/>
            <a:ext cx="9525" cy="4621212"/>
          </a:xfrm>
          <a:prstGeom prst="line">
            <a:avLst/>
          </a:prstGeom>
          <a:ln>
            <a:solidFill>
              <a:schemeClr val="tx2">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1745555" y="1106190"/>
            <a:ext cx="1482725" cy="646331"/>
          </a:xfrm>
          <a:prstGeom prst="rect">
            <a:avLst/>
          </a:prstGeom>
          <a:noFill/>
        </p:spPr>
        <p:txBody>
          <a:bodyPr wrap="square">
            <a:spAutoFit/>
          </a:bodyPr>
          <a:lstStyle>
            <a:defPPr>
              <a:defRPr lang="ru-RU"/>
            </a:defPPr>
            <a:lvl1pPr algn="ctr">
              <a:defRPr sz="1200" b="1">
                <a:solidFill>
                  <a:schemeClr val="bg2">
                    <a:lumMod val="60000"/>
                    <a:lumOff val="40000"/>
                  </a:schemeClr>
                </a:solidFill>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ru-RU" dirty="0"/>
              <a:t>Интеграция</a:t>
            </a:r>
            <a:r>
              <a:rPr lang="ru-RU" dirty="0" smtClean="0"/>
              <a:t>\</a:t>
            </a:r>
            <a:r>
              <a:rPr lang="en-US" dirty="0" smtClean="0"/>
              <a:t> </a:t>
            </a:r>
            <a:r>
              <a:rPr lang="ru-RU" dirty="0" smtClean="0"/>
              <a:t>доставка </a:t>
            </a:r>
            <a:r>
              <a:rPr lang="ru-RU" dirty="0"/>
              <a:t>данных</a:t>
            </a:r>
            <a:endParaRPr lang="en-US" dirty="0"/>
          </a:p>
        </p:txBody>
      </p:sp>
      <p:sp>
        <p:nvSpPr>
          <p:cNvPr id="54" name="Rounded Rectangle 53"/>
          <p:cNvSpPr>
            <a:spLocks noChangeArrowheads="1"/>
          </p:cNvSpPr>
          <p:nvPr/>
        </p:nvSpPr>
        <p:spPr bwMode="auto">
          <a:xfrm rot="16200000">
            <a:off x="2005905" y="4517728"/>
            <a:ext cx="1450975" cy="755650"/>
          </a:xfrm>
          <a:prstGeom prst="roundRect">
            <a:avLst>
              <a:gd name="adj" fmla="val 16667"/>
            </a:avLst>
          </a:prstGeom>
          <a:solidFill>
            <a:schemeClr val="bg1"/>
          </a:solidFill>
          <a:ln w="25400" algn="ctr">
            <a:solidFill>
              <a:schemeClr val="accent1"/>
            </a:solidFill>
            <a:round/>
            <a:headEnd/>
            <a:tailEnd/>
          </a:ln>
        </p:spPr>
        <p:txBody>
          <a:bodyPr anchor="ctr"/>
          <a:lstStyle/>
          <a:p>
            <a:pPr algn="ctr" eaLnBrk="1" hangingPunct="1"/>
            <a:r>
              <a:rPr lang="ru-RU" sz="1200" dirty="0" smtClean="0"/>
              <a:t>Инструменты пакетной загрузки </a:t>
            </a:r>
            <a:r>
              <a:rPr lang="en-US" sz="1200" dirty="0" smtClean="0"/>
              <a:t>(ETL)</a:t>
            </a:r>
            <a:endParaRPr lang="en-US" sz="1200" dirty="0"/>
          </a:p>
        </p:txBody>
      </p:sp>
      <p:cxnSp>
        <p:nvCxnSpPr>
          <p:cNvPr id="79" name="Straight Arrow Connector 78"/>
          <p:cNvCxnSpPr>
            <a:cxnSpLocks noChangeShapeType="1"/>
          </p:cNvCxnSpPr>
          <p:nvPr/>
        </p:nvCxnSpPr>
        <p:spPr bwMode="auto">
          <a:xfrm>
            <a:off x="1745555" y="2533352"/>
            <a:ext cx="504825" cy="0"/>
          </a:xfrm>
          <a:prstGeom prst="straightConnector1">
            <a:avLst/>
          </a:prstGeom>
          <a:noFill/>
          <a:ln w="25400" algn="ctr">
            <a:solidFill>
              <a:srgbClr val="BFBFBF"/>
            </a:solidFill>
            <a:round/>
            <a:headEnd/>
            <a:tailEnd type="triangle" w="med" len="med"/>
          </a:ln>
          <a:extLst>
            <a:ext uri="{909E8E84-426E-40DD-AFC4-6F175D3DCCD1}">
              <a14:hiddenFill xmlns:a14="http://schemas.microsoft.com/office/drawing/2010/main">
                <a:noFill/>
              </a14:hiddenFill>
            </a:ext>
          </a:extLst>
        </p:spPr>
      </p:cxnSp>
      <p:sp>
        <p:nvSpPr>
          <p:cNvPr id="71689" name="TextBox 102"/>
          <p:cNvSpPr txBox="1">
            <a:spLocks noChangeArrowheads="1"/>
          </p:cNvSpPr>
          <p:nvPr/>
        </p:nvSpPr>
        <p:spPr bwMode="auto">
          <a:xfrm>
            <a:off x="3012379" y="2193211"/>
            <a:ext cx="815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События / транзакции</a:t>
            </a:r>
            <a:endParaRPr lang="en-US" sz="800" dirty="0"/>
          </a:p>
        </p:txBody>
      </p:sp>
      <p:sp>
        <p:nvSpPr>
          <p:cNvPr id="53" name="Rounded Rectangle 52"/>
          <p:cNvSpPr>
            <a:spLocks noChangeArrowheads="1"/>
          </p:cNvSpPr>
          <p:nvPr/>
        </p:nvSpPr>
        <p:spPr bwMode="auto">
          <a:xfrm>
            <a:off x="3594943" y="1798340"/>
            <a:ext cx="1651905" cy="1466850"/>
          </a:xfrm>
          <a:prstGeom prst="roundRect">
            <a:avLst>
              <a:gd name="adj" fmla="val 16667"/>
            </a:avLst>
          </a:prstGeom>
          <a:solidFill>
            <a:schemeClr val="bg1"/>
          </a:solidFill>
          <a:ln w="25400" algn="ctr">
            <a:solidFill>
              <a:schemeClr val="accent1"/>
            </a:solidFill>
            <a:round/>
            <a:headEnd/>
            <a:tailEnd/>
          </a:ln>
        </p:spPr>
        <p:txBody>
          <a:bodyPr anchor="ctr"/>
          <a:lstStyle/>
          <a:p>
            <a:pPr marL="92075" indent="-92075" algn="ctr" eaLnBrk="1" hangingPunct="1"/>
            <a:r>
              <a:rPr lang="ru-RU" sz="1200" dirty="0" smtClean="0"/>
              <a:t>  Принятие решений в реальном времени</a:t>
            </a:r>
            <a:endParaRPr lang="en-US" sz="1200" dirty="0"/>
          </a:p>
        </p:txBody>
      </p:sp>
      <p:sp>
        <p:nvSpPr>
          <p:cNvPr id="3" name="Rounded Rectangle 53"/>
          <p:cNvSpPr>
            <a:spLocks noChangeArrowheads="1"/>
          </p:cNvSpPr>
          <p:nvPr/>
        </p:nvSpPr>
        <p:spPr bwMode="auto">
          <a:xfrm rot="16200000">
            <a:off x="2005905" y="2119015"/>
            <a:ext cx="1450975" cy="755650"/>
          </a:xfrm>
          <a:prstGeom prst="roundRect">
            <a:avLst>
              <a:gd name="adj" fmla="val 16667"/>
            </a:avLst>
          </a:prstGeom>
          <a:solidFill>
            <a:schemeClr val="bg1"/>
          </a:solidFill>
          <a:ln w="25400" algn="ctr">
            <a:solidFill>
              <a:schemeClr val="accent1"/>
            </a:solidFill>
            <a:round/>
            <a:headEnd/>
            <a:tailEnd/>
          </a:ln>
        </p:spPr>
        <p:txBody>
          <a:bodyPr anchor="ctr"/>
          <a:lstStyle/>
          <a:p>
            <a:pPr algn="ctr" eaLnBrk="1" hangingPunct="1"/>
            <a:r>
              <a:rPr lang="ru-RU" sz="1200" dirty="0" smtClean="0"/>
              <a:t>Шлюз \ шина данных</a:t>
            </a:r>
            <a:endParaRPr lang="en-US" sz="1200" dirty="0"/>
          </a:p>
        </p:txBody>
      </p:sp>
      <p:sp>
        <p:nvSpPr>
          <p:cNvPr id="67" name="Rounded Rectangle 66"/>
          <p:cNvSpPr>
            <a:spLocks noChangeArrowheads="1"/>
          </p:cNvSpPr>
          <p:nvPr/>
        </p:nvSpPr>
        <p:spPr bwMode="auto">
          <a:xfrm>
            <a:off x="5616451" y="1831677"/>
            <a:ext cx="1495425" cy="1446213"/>
          </a:xfrm>
          <a:prstGeom prst="roundRect">
            <a:avLst>
              <a:gd name="adj" fmla="val 16667"/>
            </a:avLst>
          </a:prstGeom>
          <a:solidFill>
            <a:schemeClr val="bg1"/>
          </a:solidFill>
          <a:ln w="25400" algn="ctr">
            <a:solidFill>
              <a:schemeClr val="accent1"/>
            </a:solidFill>
            <a:round/>
            <a:headEnd/>
            <a:tailEnd/>
          </a:ln>
        </p:spPr>
        <p:txBody>
          <a:bodyPr anchor="ctr"/>
          <a:lstStyle/>
          <a:p>
            <a:pPr algn="ctr" eaLnBrk="1" hangingPunct="1"/>
            <a:r>
              <a:rPr lang="ru-RU" sz="1200" dirty="0" smtClean="0"/>
              <a:t>Мониторинг в </a:t>
            </a:r>
            <a:r>
              <a:rPr lang="ru-RU" sz="1200" dirty="0" err="1" smtClean="0"/>
              <a:t>квази</a:t>
            </a:r>
            <a:r>
              <a:rPr lang="ru-RU" sz="1200" dirty="0" smtClean="0"/>
              <a:t>-реальном времени</a:t>
            </a:r>
            <a:endParaRPr lang="en-US" sz="1200" dirty="0"/>
          </a:p>
        </p:txBody>
      </p:sp>
      <p:sp>
        <p:nvSpPr>
          <p:cNvPr id="4" name="TextBox 51"/>
          <p:cNvSpPr txBox="1"/>
          <p:nvPr/>
        </p:nvSpPr>
        <p:spPr>
          <a:xfrm>
            <a:off x="331093" y="1096665"/>
            <a:ext cx="1211262" cy="461665"/>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200" b="1" dirty="0" smtClean="0">
                <a:solidFill>
                  <a:schemeClr val="bg2">
                    <a:lumMod val="60000"/>
                    <a:lumOff val="40000"/>
                  </a:schemeClr>
                </a:solidFill>
              </a:rPr>
              <a:t>Источники данных</a:t>
            </a:r>
            <a:endParaRPr lang="en-US" sz="1200" b="1" dirty="0">
              <a:solidFill>
                <a:schemeClr val="bg2">
                  <a:lumMod val="60000"/>
                  <a:lumOff val="40000"/>
                </a:schemeClr>
              </a:solidFill>
            </a:endParaRPr>
          </a:p>
        </p:txBody>
      </p:sp>
      <p:grpSp>
        <p:nvGrpSpPr>
          <p:cNvPr id="71698" name="Group 18"/>
          <p:cNvGrpSpPr>
            <a:grpSpLocks/>
          </p:cNvGrpSpPr>
          <p:nvPr/>
        </p:nvGrpSpPr>
        <p:grpSpPr bwMode="auto">
          <a:xfrm>
            <a:off x="297731" y="2546052"/>
            <a:ext cx="1177925" cy="625475"/>
            <a:chOff x="115" y="972"/>
            <a:chExt cx="742" cy="394"/>
          </a:xfrm>
        </p:grpSpPr>
        <p:sp>
          <p:nvSpPr>
            <p:cNvPr id="8" name="Rounded Rectangle 18"/>
            <p:cNvSpPr>
              <a:spLocks noChangeArrowheads="1"/>
            </p:cNvSpPr>
            <p:nvPr/>
          </p:nvSpPr>
          <p:spPr bwMode="auto">
            <a:xfrm>
              <a:off x="115" y="972"/>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9" name="Rounded Rectangle 18"/>
            <p:cNvSpPr>
              <a:spLocks noChangeArrowheads="1"/>
            </p:cNvSpPr>
            <p:nvPr/>
          </p:nvSpPr>
          <p:spPr bwMode="auto">
            <a:xfrm>
              <a:off x="161" y="1023"/>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0" name="Rounded Rectangle 18"/>
            <p:cNvSpPr>
              <a:spLocks noChangeArrowheads="1"/>
            </p:cNvSpPr>
            <p:nvPr/>
          </p:nvSpPr>
          <p:spPr bwMode="auto">
            <a:xfrm>
              <a:off x="209" y="1074"/>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en-US" sz="1000" dirty="0" smtClean="0"/>
                <a:t>E-Commerce</a:t>
              </a:r>
              <a:endParaRPr lang="en-US" sz="1000" dirty="0"/>
            </a:p>
          </p:txBody>
        </p:sp>
      </p:grpSp>
      <p:grpSp>
        <p:nvGrpSpPr>
          <p:cNvPr id="71702" name="Group 22"/>
          <p:cNvGrpSpPr>
            <a:grpSpLocks/>
          </p:cNvGrpSpPr>
          <p:nvPr/>
        </p:nvGrpSpPr>
        <p:grpSpPr bwMode="auto">
          <a:xfrm>
            <a:off x="283468" y="3330277"/>
            <a:ext cx="1182687" cy="625475"/>
            <a:chOff x="115" y="972"/>
            <a:chExt cx="745" cy="394"/>
          </a:xfrm>
        </p:grpSpPr>
        <p:sp>
          <p:nvSpPr>
            <p:cNvPr id="11" name="Rounded Rectangle 18"/>
            <p:cNvSpPr>
              <a:spLocks noChangeArrowheads="1"/>
            </p:cNvSpPr>
            <p:nvPr/>
          </p:nvSpPr>
          <p:spPr bwMode="auto">
            <a:xfrm>
              <a:off x="115" y="972"/>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2" name="Rounded Rectangle 18"/>
            <p:cNvSpPr>
              <a:spLocks noChangeArrowheads="1"/>
            </p:cNvSpPr>
            <p:nvPr/>
          </p:nvSpPr>
          <p:spPr bwMode="auto">
            <a:xfrm>
              <a:off x="161" y="1023"/>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3" name="Rounded Rectangle 18"/>
            <p:cNvSpPr>
              <a:spLocks noChangeArrowheads="1"/>
            </p:cNvSpPr>
            <p:nvPr/>
          </p:nvSpPr>
          <p:spPr bwMode="auto">
            <a:xfrm>
              <a:off x="212" y="1074"/>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dirty="0" smtClean="0"/>
                <a:t>Платежные системы</a:t>
              </a:r>
              <a:endParaRPr lang="en-US" sz="1000" dirty="0"/>
            </a:p>
          </p:txBody>
        </p:sp>
      </p:grpSp>
      <p:grpSp>
        <p:nvGrpSpPr>
          <p:cNvPr id="71706" name="Group 26"/>
          <p:cNvGrpSpPr>
            <a:grpSpLocks/>
          </p:cNvGrpSpPr>
          <p:nvPr/>
        </p:nvGrpSpPr>
        <p:grpSpPr bwMode="auto">
          <a:xfrm>
            <a:off x="283468" y="4092277"/>
            <a:ext cx="1182687" cy="625475"/>
            <a:chOff x="115" y="972"/>
            <a:chExt cx="745" cy="394"/>
          </a:xfrm>
        </p:grpSpPr>
        <p:sp>
          <p:nvSpPr>
            <p:cNvPr id="14" name="Rounded Rectangle 18"/>
            <p:cNvSpPr>
              <a:spLocks noChangeArrowheads="1"/>
            </p:cNvSpPr>
            <p:nvPr/>
          </p:nvSpPr>
          <p:spPr bwMode="auto">
            <a:xfrm>
              <a:off x="115" y="972"/>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5" name="Rounded Rectangle 18"/>
            <p:cNvSpPr>
              <a:spLocks noChangeArrowheads="1"/>
            </p:cNvSpPr>
            <p:nvPr/>
          </p:nvSpPr>
          <p:spPr bwMode="auto">
            <a:xfrm>
              <a:off x="161" y="1023"/>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6" name="Rounded Rectangle 18"/>
            <p:cNvSpPr>
              <a:spLocks noChangeArrowheads="1"/>
            </p:cNvSpPr>
            <p:nvPr/>
          </p:nvSpPr>
          <p:spPr bwMode="auto">
            <a:xfrm>
              <a:off x="212" y="1074"/>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dirty="0" smtClean="0"/>
                <a:t>Сторонние финансовые организации</a:t>
              </a:r>
              <a:endParaRPr lang="en-US" sz="1000" dirty="0"/>
            </a:p>
          </p:txBody>
        </p:sp>
      </p:grpSp>
      <p:grpSp>
        <p:nvGrpSpPr>
          <p:cNvPr id="71710" name="Group 30"/>
          <p:cNvGrpSpPr>
            <a:grpSpLocks/>
          </p:cNvGrpSpPr>
          <p:nvPr/>
        </p:nvGrpSpPr>
        <p:grpSpPr bwMode="auto">
          <a:xfrm>
            <a:off x="283468" y="4854279"/>
            <a:ext cx="1182686" cy="625476"/>
            <a:chOff x="115" y="972"/>
            <a:chExt cx="745" cy="394"/>
          </a:xfrm>
        </p:grpSpPr>
        <p:sp>
          <p:nvSpPr>
            <p:cNvPr id="17" name="Rounded Rectangle 18"/>
            <p:cNvSpPr>
              <a:spLocks noChangeArrowheads="1"/>
            </p:cNvSpPr>
            <p:nvPr/>
          </p:nvSpPr>
          <p:spPr bwMode="auto">
            <a:xfrm>
              <a:off x="115" y="972"/>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18" name="Rounded Rectangle 18"/>
            <p:cNvSpPr>
              <a:spLocks noChangeArrowheads="1"/>
            </p:cNvSpPr>
            <p:nvPr/>
          </p:nvSpPr>
          <p:spPr bwMode="auto">
            <a:xfrm>
              <a:off x="161" y="1023"/>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20" name="Rounded Rectangle 18"/>
            <p:cNvSpPr>
              <a:spLocks noChangeArrowheads="1"/>
            </p:cNvSpPr>
            <p:nvPr/>
          </p:nvSpPr>
          <p:spPr bwMode="auto">
            <a:xfrm>
              <a:off x="212" y="1074"/>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dirty="0" smtClean="0"/>
                <a:t>Регуляторные органы</a:t>
              </a:r>
              <a:endParaRPr lang="en-US" sz="1000" dirty="0"/>
            </a:p>
          </p:txBody>
        </p:sp>
      </p:grpSp>
      <p:grpSp>
        <p:nvGrpSpPr>
          <p:cNvPr id="71714" name="Group 34"/>
          <p:cNvGrpSpPr>
            <a:grpSpLocks/>
          </p:cNvGrpSpPr>
          <p:nvPr/>
        </p:nvGrpSpPr>
        <p:grpSpPr bwMode="auto">
          <a:xfrm>
            <a:off x="283468" y="5606752"/>
            <a:ext cx="1182687" cy="625475"/>
            <a:chOff x="115" y="972"/>
            <a:chExt cx="745" cy="394"/>
          </a:xfrm>
        </p:grpSpPr>
        <p:sp>
          <p:nvSpPr>
            <p:cNvPr id="22" name="Rounded Rectangle 18"/>
            <p:cNvSpPr>
              <a:spLocks noChangeArrowheads="1"/>
            </p:cNvSpPr>
            <p:nvPr/>
          </p:nvSpPr>
          <p:spPr bwMode="auto">
            <a:xfrm>
              <a:off x="115" y="972"/>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23" name="Rounded Rectangle 18"/>
            <p:cNvSpPr>
              <a:spLocks noChangeArrowheads="1"/>
            </p:cNvSpPr>
            <p:nvPr/>
          </p:nvSpPr>
          <p:spPr bwMode="auto">
            <a:xfrm>
              <a:off x="161" y="1023"/>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Процессинг банка 1</a:t>
              </a:r>
              <a:endParaRPr lang="en-US" sz="1000"/>
            </a:p>
          </p:txBody>
        </p:sp>
        <p:sp>
          <p:nvSpPr>
            <p:cNvPr id="24" name="Rounded Rectangle 18"/>
            <p:cNvSpPr>
              <a:spLocks noChangeArrowheads="1"/>
            </p:cNvSpPr>
            <p:nvPr/>
          </p:nvSpPr>
          <p:spPr bwMode="auto">
            <a:xfrm>
              <a:off x="212" y="1074"/>
              <a:ext cx="648" cy="292"/>
            </a:xfrm>
            <a:prstGeom prst="roundRect">
              <a:avLst>
                <a:gd name="adj" fmla="val 16667"/>
              </a:avLst>
            </a:prstGeom>
            <a:solidFill>
              <a:schemeClr val="bg1"/>
            </a:solidFill>
            <a:ln w="25400" algn="ctr">
              <a:solidFill>
                <a:schemeClr val="accent2"/>
              </a:solidFill>
              <a:round/>
              <a:headEnd/>
              <a:tailEnd/>
            </a:ln>
          </p:spPr>
          <p:txBody>
            <a:bodyPr lIns="18000" rIns="18000" anchor="ctr"/>
            <a:lstStyle/>
            <a:p>
              <a:pPr algn="ctr" eaLnBrk="1" hangingPunct="1"/>
              <a:r>
                <a:rPr lang="ru-RU" sz="1000"/>
                <a:t>Органы финансового контроля</a:t>
              </a:r>
              <a:endParaRPr lang="en-US" sz="1000"/>
            </a:p>
          </p:txBody>
        </p:sp>
      </p:grpSp>
      <p:sp>
        <p:nvSpPr>
          <p:cNvPr id="71722" name="TextBox 102"/>
          <p:cNvSpPr txBox="1">
            <a:spLocks noChangeArrowheads="1"/>
          </p:cNvSpPr>
          <p:nvPr/>
        </p:nvSpPr>
        <p:spPr bwMode="auto">
          <a:xfrm>
            <a:off x="1540365" y="2683931"/>
            <a:ext cx="1015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Автоматическое принятие решений</a:t>
            </a:r>
            <a:endParaRPr lang="en-US" sz="800" dirty="0"/>
          </a:p>
        </p:txBody>
      </p:sp>
      <p:cxnSp>
        <p:nvCxnSpPr>
          <p:cNvPr id="27" name="Straight Arrow Connector 78"/>
          <p:cNvCxnSpPr>
            <a:cxnSpLocks noChangeShapeType="1"/>
          </p:cNvCxnSpPr>
          <p:nvPr/>
        </p:nvCxnSpPr>
        <p:spPr bwMode="auto">
          <a:xfrm>
            <a:off x="1745555" y="2741315"/>
            <a:ext cx="504825" cy="0"/>
          </a:xfrm>
          <a:prstGeom prst="straightConnector1">
            <a:avLst/>
          </a:prstGeom>
          <a:noFill/>
          <a:ln w="25400" algn="ctr">
            <a:solidFill>
              <a:srgbClr val="BFBFBF"/>
            </a:solidFill>
            <a:round/>
            <a:headEnd type="triangle" w="med" len="med"/>
            <a:tailEnd/>
          </a:ln>
          <a:extLst>
            <a:ext uri="{909E8E84-426E-40DD-AFC4-6F175D3DCCD1}">
              <a14:hiddenFill xmlns:a14="http://schemas.microsoft.com/office/drawing/2010/main">
                <a:noFill/>
              </a14:hiddenFill>
            </a:ext>
          </a:extLst>
        </p:spPr>
      </p:cxnSp>
      <p:cxnSp>
        <p:nvCxnSpPr>
          <p:cNvPr id="28" name="Straight Arrow Connector 78"/>
          <p:cNvCxnSpPr>
            <a:cxnSpLocks noChangeShapeType="1"/>
          </p:cNvCxnSpPr>
          <p:nvPr/>
        </p:nvCxnSpPr>
        <p:spPr bwMode="auto">
          <a:xfrm>
            <a:off x="1745555" y="4938415"/>
            <a:ext cx="504825" cy="0"/>
          </a:xfrm>
          <a:prstGeom prst="straightConnector1">
            <a:avLst/>
          </a:prstGeom>
          <a:noFill/>
          <a:ln w="25400" algn="ctr">
            <a:solidFill>
              <a:srgbClr val="BFBFBF"/>
            </a:solidFill>
            <a:round/>
            <a:headEnd/>
            <a:tailEnd type="triangle" w="med" len="med"/>
          </a:ln>
          <a:extLst>
            <a:ext uri="{909E8E84-426E-40DD-AFC4-6F175D3DCCD1}">
              <a14:hiddenFill xmlns:a14="http://schemas.microsoft.com/office/drawing/2010/main">
                <a:noFill/>
              </a14:hiddenFill>
            </a:ext>
          </a:extLst>
        </p:spPr>
      </p:cxnSp>
      <p:sp>
        <p:nvSpPr>
          <p:cNvPr id="71725" name="TextBox 102"/>
          <p:cNvSpPr txBox="1">
            <a:spLocks noChangeArrowheads="1"/>
          </p:cNvSpPr>
          <p:nvPr/>
        </p:nvSpPr>
        <p:spPr bwMode="auto">
          <a:xfrm>
            <a:off x="395536" y="1543372"/>
            <a:ext cx="1079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dirty="0" smtClean="0"/>
              <a:t>Процессинг</a:t>
            </a:r>
            <a:endParaRPr lang="en-US" sz="1200" dirty="0"/>
          </a:p>
        </p:txBody>
      </p:sp>
      <p:cxnSp>
        <p:nvCxnSpPr>
          <p:cNvPr id="29" name="Straight Arrow Connector 78"/>
          <p:cNvCxnSpPr>
            <a:cxnSpLocks noChangeShapeType="1"/>
          </p:cNvCxnSpPr>
          <p:nvPr/>
        </p:nvCxnSpPr>
        <p:spPr bwMode="auto">
          <a:xfrm>
            <a:off x="3167955" y="4984452"/>
            <a:ext cx="504825" cy="0"/>
          </a:xfrm>
          <a:prstGeom prst="straightConnector1">
            <a:avLst/>
          </a:prstGeom>
          <a:noFill/>
          <a:ln w="25400" algn="ctr">
            <a:solidFill>
              <a:srgbClr val="BFBFBF"/>
            </a:solidFill>
            <a:round/>
            <a:headEnd/>
            <a:tailEnd type="triangle" w="med" len="med"/>
          </a:ln>
          <a:extLst>
            <a:ext uri="{909E8E84-426E-40DD-AFC4-6F175D3DCCD1}">
              <a14:hiddenFill xmlns:a14="http://schemas.microsoft.com/office/drawing/2010/main">
                <a:noFill/>
              </a14:hiddenFill>
            </a:ext>
          </a:extLst>
        </p:spPr>
      </p:cxnSp>
      <p:cxnSp>
        <p:nvCxnSpPr>
          <p:cNvPr id="30" name="Straight Arrow Connector 78"/>
          <p:cNvCxnSpPr>
            <a:cxnSpLocks noChangeShapeType="1"/>
          </p:cNvCxnSpPr>
          <p:nvPr/>
        </p:nvCxnSpPr>
        <p:spPr bwMode="auto">
          <a:xfrm>
            <a:off x="3191768" y="2533352"/>
            <a:ext cx="504825" cy="0"/>
          </a:xfrm>
          <a:prstGeom prst="straightConnector1">
            <a:avLst/>
          </a:prstGeom>
          <a:noFill/>
          <a:ln w="25400" algn="ctr">
            <a:solidFill>
              <a:srgbClr val="BFBFBF"/>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78"/>
          <p:cNvCxnSpPr>
            <a:cxnSpLocks noChangeShapeType="1"/>
          </p:cNvCxnSpPr>
          <p:nvPr/>
        </p:nvCxnSpPr>
        <p:spPr bwMode="auto">
          <a:xfrm>
            <a:off x="3191768" y="2741315"/>
            <a:ext cx="504825" cy="0"/>
          </a:xfrm>
          <a:prstGeom prst="straightConnector1">
            <a:avLst/>
          </a:prstGeom>
          <a:noFill/>
          <a:ln w="25400" algn="ctr">
            <a:solidFill>
              <a:srgbClr val="BFBFBF"/>
            </a:solidFill>
            <a:round/>
            <a:headEnd type="triangle" w="med" len="med"/>
            <a:tailEnd/>
          </a:ln>
          <a:extLst>
            <a:ext uri="{909E8E84-426E-40DD-AFC4-6F175D3DCCD1}">
              <a14:hiddenFill xmlns:a14="http://schemas.microsoft.com/office/drawing/2010/main">
                <a:noFill/>
              </a14:hiddenFill>
            </a:ext>
          </a:extLst>
        </p:spPr>
      </p:cxnSp>
      <p:sp>
        <p:nvSpPr>
          <p:cNvPr id="71680" name="Rounded Rectangle 52"/>
          <p:cNvSpPr>
            <a:spLocks noChangeArrowheads="1"/>
          </p:cNvSpPr>
          <p:nvPr/>
        </p:nvSpPr>
        <p:spPr bwMode="auto">
          <a:xfrm>
            <a:off x="3594943" y="4165302"/>
            <a:ext cx="1651905" cy="1466850"/>
          </a:xfrm>
          <a:prstGeom prst="roundRect">
            <a:avLst>
              <a:gd name="adj" fmla="val 16667"/>
            </a:avLst>
          </a:prstGeom>
          <a:solidFill>
            <a:schemeClr val="bg1"/>
          </a:solidFill>
          <a:ln w="25400" algn="ctr">
            <a:solidFill>
              <a:schemeClr val="accent1"/>
            </a:solidFill>
            <a:round/>
            <a:headEnd/>
            <a:tailEnd/>
          </a:ln>
        </p:spPr>
        <p:txBody>
          <a:bodyPr anchor="ctr"/>
          <a:lstStyle/>
          <a:p>
            <a:pPr marL="92075" indent="-92075" algn="ctr" eaLnBrk="1" hangingPunct="1"/>
            <a:r>
              <a:rPr lang="ru-RU" sz="1200" dirty="0" smtClean="0"/>
              <a:t>Моделирование и анализ</a:t>
            </a:r>
            <a:endParaRPr lang="ru-RU" sz="1200" dirty="0"/>
          </a:p>
        </p:txBody>
      </p:sp>
      <p:cxnSp>
        <p:nvCxnSpPr>
          <p:cNvPr id="71681" name="Straight Arrow Connector 78"/>
          <p:cNvCxnSpPr>
            <a:cxnSpLocks noChangeShapeType="1"/>
          </p:cNvCxnSpPr>
          <p:nvPr/>
        </p:nvCxnSpPr>
        <p:spPr bwMode="auto">
          <a:xfrm>
            <a:off x="3228280" y="2979440"/>
            <a:ext cx="576263" cy="1200150"/>
          </a:xfrm>
          <a:prstGeom prst="straightConnector1">
            <a:avLst/>
          </a:prstGeom>
          <a:noFill/>
          <a:ln w="25400" algn="ctr">
            <a:solidFill>
              <a:srgbClr val="BFBFBF"/>
            </a:solidFill>
            <a:round/>
            <a:headEnd/>
            <a:tailEnd type="triangle" w="med" len="med"/>
          </a:ln>
          <a:extLst>
            <a:ext uri="{909E8E84-426E-40DD-AFC4-6F175D3DCCD1}">
              <a14:hiddenFill xmlns:a14="http://schemas.microsoft.com/office/drawing/2010/main">
                <a:noFill/>
              </a14:hiddenFill>
            </a:ext>
          </a:extLst>
        </p:spPr>
      </p:cxnSp>
      <p:sp>
        <p:nvSpPr>
          <p:cNvPr id="71734" name="TextBox 102"/>
          <p:cNvSpPr txBox="1">
            <a:spLocks noChangeArrowheads="1"/>
          </p:cNvSpPr>
          <p:nvPr/>
        </p:nvSpPr>
        <p:spPr bwMode="auto">
          <a:xfrm>
            <a:off x="2726705" y="3348281"/>
            <a:ext cx="868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Гипотезы/ события для дальнейшего анализа</a:t>
            </a:r>
            <a:endParaRPr lang="en-US" sz="800" dirty="0"/>
          </a:p>
        </p:txBody>
      </p:sp>
      <p:sp>
        <p:nvSpPr>
          <p:cNvPr id="71735" name="TextBox 102"/>
          <p:cNvSpPr txBox="1">
            <a:spLocks noChangeArrowheads="1"/>
          </p:cNvSpPr>
          <p:nvPr/>
        </p:nvSpPr>
        <p:spPr bwMode="auto">
          <a:xfrm>
            <a:off x="4125739" y="3481090"/>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Новые правила и настройка старых</a:t>
            </a:r>
            <a:endParaRPr lang="en-US" sz="800" dirty="0"/>
          </a:p>
        </p:txBody>
      </p:sp>
      <p:sp>
        <p:nvSpPr>
          <p:cNvPr id="71736" name="Line 56"/>
          <p:cNvSpPr>
            <a:spLocks noChangeShapeType="1"/>
          </p:cNvSpPr>
          <p:nvPr/>
        </p:nvSpPr>
        <p:spPr bwMode="auto">
          <a:xfrm>
            <a:off x="4887739" y="3411240"/>
            <a:ext cx="0" cy="576262"/>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sp>
        <p:nvSpPr>
          <p:cNvPr id="71682" name="Rounded Rectangle 66"/>
          <p:cNvSpPr>
            <a:spLocks noChangeArrowheads="1"/>
          </p:cNvSpPr>
          <p:nvPr/>
        </p:nvSpPr>
        <p:spPr bwMode="auto">
          <a:xfrm>
            <a:off x="5616451" y="4136727"/>
            <a:ext cx="1495425" cy="1446213"/>
          </a:xfrm>
          <a:prstGeom prst="roundRect">
            <a:avLst>
              <a:gd name="adj" fmla="val 16667"/>
            </a:avLst>
          </a:prstGeom>
          <a:solidFill>
            <a:schemeClr val="bg1"/>
          </a:solidFill>
          <a:ln w="25400" algn="ctr">
            <a:solidFill>
              <a:schemeClr val="accent1"/>
            </a:solidFill>
            <a:round/>
            <a:headEnd/>
            <a:tailEnd/>
          </a:ln>
        </p:spPr>
        <p:txBody>
          <a:bodyPr lIns="18000" rIns="18000" anchor="ctr"/>
          <a:lstStyle/>
          <a:p>
            <a:pPr algn="ctr" eaLnBrk="1" hangingPunct="1"/>
            <a:r>
              <a:rPr lang="ru-RU" sz="1200" dirty="0" smtClean="0"/>
              <a:t>Расследования</a:t>
            </a:r>
            <a:endParaRPr lang="en-US" sz="1200" dirty="0"/>
          </a:p>
        </p:txBody>
      </p:sp>
      <p:sp>
        <p:nvSpPr>
          <p:cNvPr id="71738" name="Line 58"/>
          <p:cNvSpPr>
            <a:spLocks noChangeShapeType="1"/>
          </p:cNvSpPr>
          <p:nvPr/>
        </p:nvSpPr>
        <p:spPr bwMode="auto">
          <a:xfrm flipH="1">
            <a:off x="6925369" y="3205616"/>
            <a:ext cx="477838" cy="782638"/>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sp>
        <p:nvSpPr>
          <p:cNvPr id="71739" name="Line 59"/>
          <p:cNvSpPr>
            <a:spLocks noChangeShapeType="1"/>
          </p:cNvSpPr>
          <p:nvPr/>
        </p:nvSpPr>
        <p:spPr bwMode="auto">
          <a:xfrm flipH="1">
            <a:off x="5337051" y="2577802"/>
            <a:ext cx="233363" cy="9525"/>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sp>
        <p:nvSpPr>
          <p:cNvPr id="71740" name="Line 60"/>
          <p:cNvSpPr>
            <a:spLocks noChangeShapeType="1"/>
          </p:cNvSpPr>
          <p:nvPr/>
        </p:nvSpPr>
        <p:spPr bwMode="auto">
          <a:xfrm flipH="1">
            <a:off x="5337051" y="4935240"/>
            <a:ext cx="233363" cy="9525"/>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sp>
        <p:nvSpPr>
          <p:cNvPr id="71683" name="Rounded Rectangle 52"/>
          <p:cNvSpPr>
            <a:spLocks noChangeArrowheads="1"/>
          </p:cNvSpPr>
          <p:nvPr/>
        </p:nvSpPr>
        <p:spPr bwMode="auto">
          <a:xfrm>
            <a:off x="2340868" y="5882977"/>
            <a:ext cx="6551612" cy="187325"/>
          </a:xfrm>
          <a:prstGeom prst="roundRect">
            <a:avLst>
              <a:gd name="adj" fmla="val 16667"/>
            </a:avLst>
          </a:prstGeom>
          <a:solidFill>
            <a:schemeClr val="bg1"/>
          </a:solidFill>
          <a:ln w="25400" algn="ctr">
            <a:solidFill>
              <a:schemeClr val="accent1"/>
            </a:solidFill>
            <a:round/>
            <a:headEnd/>
            <a:tailEnd/>
          </a:ln>
        </p:spPr>
        <p:txBody>
          <a:bodyPr anchor="ctr"/>
          <a:lstStyle/>
          <a:p>
            <a:pPr marL="92075" indent="-92075" algn="ctr" eaLnBrk="1" hangingPunct="1"/>
            <a:r>
              <a:rPr lang="ru-RU" sz="1200" dirty="0" smtClean="0"/>
              <a:t>Системы обеспечения безопасности</a:t>
            </a:r>
            <a:endParaRPr lang="en-US" sz="1200" dirty="0"/>
          </a:p>
        </p:txBody>
      </p:sp>
      <p:sp>
        <p:nvSpPr>
          <p:cNvPr id="71684" name="Rounded Rectangle 52"/>
          <p:cNvSpPr>
            <a:spLocks noChangeArrowheads="1"/>
          </p:cNvSpPr>
          <p:nvPr/>
        </p:nvSpPr>
        <p:spPr bwMode="auto">
          <a:xfrm>
            <a:off x="2340868" y="6165304"/>
            <a:ext cx="6551612" cy="296862"/>
          </a:xfrm>
          <a:prstGeom prst="roundRect">
            <a:avLst>
              <a:gd name="adj" fmla="val 16667"/>
            </a:avLst>
          </a:prstGeom>
          <a:solidFill>
            <a:schemeClr val="bg1"/>
          </a:solidFill>
          <a:ln w="25400" algn="ctr">
            <a:solidFill>
              <a:schemeClr val="accent1"/>
            </a:solidFill>
            <a:round/>
            <a:headEnd/>
            <a:tailEnd/>
          </a:ln>
        </p:spPr>
        <p:txBody>
          <a:bodyPr anchor="ctr"/>
          <a:lstStyle/>
          <a:p>
            <a:pPr marL="92075" indent="-92075" algn="ctr"/>
            <a:r>
              <a:rPr lang="ru-RU" sz="1200" dirty="0"/>
              <a:t>С</a:t>
            </a:r>
            <a:r>
              <a:rPr lang="ru-RU" sz="1200" dirty="0" smtClean="0"/>
              <a:t>редства мониторинга </a:t>
            </a:r>
            <a:r>
              <a:rPr lang="en-US" sz="1200" dirty="0"/>
              <a:t>HW / SW </a:t>
            </a:r>
          </a:p>
        </p:txBody>
      </p:sp>
      <p:sp>
        <p:nvSpPr>
          <p:cNvPr id="62" name="Title 1"/>
          <p:cNvSpPr txBox="1">
            <a:spLocks/>
          </p:cNvSpPr>
          <p:nvPr/>
        </p:nvSpPr>
        <p:spPr>
          <a:xfrm>
            <a:off x="182563" y="593726"/>
            <a:ext cx="8686800" cy="469602"/>
          </a:xfrm>
          <a:prstGeom prst="rect">
            <a:avLst/>
          </a:prstGeom>
        </p:spPr>
        <p:txBody>
          <a:bodyPr/>
          <a:lst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defRPr>
            </a:lvl5pPr>
            <a:lvl6pPr marL="457200" algn="l" rtl="0" fontAlgn="base">
              <a:lnSpc>
                <a:spcPct val="90000"/>
              </a:lnSpc>
              <a:spcBef>
                <a:spcPct val="0"/>
              </a:spcBef>
              <a:spcAft>
                <a:spcPct val="0"/>
              </a:spcAft>
              <a:defRPr sz="2200">
                <a:solidFill>
                  <a:schemeClr val="hlink"/>
                </a:solidFill>
                <a:latin typeface="Arial" pitchFamily="34" charset="0"/>
              </a:defRPr>
            </a:lvl6pPr>
            <a:lvl7pPr marL="914400" algn="l" rtl="0" fontAlgn="base">
              <a:lnSpc>
                <a:spcPct val="90000"/>
              </a:lnSpc>
              <a:spcBef>
                <a:spcPct val="0"/>
              </a:spcBef>
              <a:spcAft>
                <a:spcPct val="0"/>
              </a:spcAft>
              <a:defRPr sz="2200">
                <a:solidFill>
                  <a:schemeClr val="hlink"/>
                </a:solidFill>
                <a:latin typeface="Arial" pitchFamily="34" charset="0"/>
              </a:defRPr>
            </a:lvl7pPr>
            <a:lvl8pPr marL="1371600" algn="l" rtl="0" fontAlgn="base">
              <a:lnSpc>
                <a:spcPct val="90000"/>
              </a:lnSpc>
              <a:spcBef>
                <a:spcPct val="0"/>
              </a:spcBef>
              <a:spcAft>
                <a:spcPct val="0"/>
              </a:spcAft>
              <a:defRPr sz="2200">
                <a:solidFill>
                  <a:schemeClr val="hlink"/>
                </a:solidFill>
                <a:latin typeface="Arial" pitchFamily="34" charset="0"/>
              </a:defRPr>
            </a:lvl8pPr>
            <a:lvl9pPr marL="1828800" algn="l" rtl="0" fontAlgn="base">
              <a:lnSpc>
                <a:spcPct val="90000"/>
              </a:lnSpc>
              <a:spcBef>
                <a:spcPct val="0"/>
              </a:spcBef>
              <a:spcAft>
                <a:spcPct val="0"/>
              </a:spcAft>
              <a:defRPr sz="2200">
                <a:solidFill>
                  <a:schemeClr val="hlink"/>
                </a:solidFill>
                <a:latin typeface="Arial" pitchFamily="34" charset="0"/>
              </a:defRPr>
            </a:lvl9pPr>
          </a:lstStyle>
          <a:p>
            <a:r>
              <a:rPr lang="ru-RU" dirty="0" smtClean="0"/>
              <a:t>Общая архитектура решения</a:t>
            </a:r>
            <a:endParaRPr lang="ru-RU" dirty="0"/>
          </a:p>
        </p:txBody>
      </p:sp>
      <p:pic>
        <p:nvPicPr>
          <p:cNvPr id="63" name="Picture 36" descr="ap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303" y="1844780"/>
            <a:ext cx="5461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8" descr="ap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55614"/>
            <a:ext cx="5461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Users\IBM_ADMIN\AppData\Local\Microsoft\Windows\Temporary Internet Files\Content.IE5\2207MVVC\MC9003035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1786" y="2872578"/>
            <a:ext cx="304235" cy="47167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789883" y="1140450"/>
            <a:ext cx="4429301" cy="461665"/>
          </a:xfrm>
          <a:prstGeom prst="rect">
            <a:avLst/>
          </a:prstGeom>
          <a:noFill/>
        </p:spPr>
        <p:txBody>
          <a:bodyPr>
            <a:spAutoFit/>
          </a:bodyPr>
          <a:lstStyle>
            <a:defPPr>
              <a:defRPr lang="ru-RU"/>
            </a:defPPr>
            <a:lvl1pPr algn="ctr">
              <a:defRPr sz="1200" b="1">
                <a:solidFill>
                  <a:schemeClr val="bg2">
                    <a:lumMod val="60000"/>
                    <a:lumOff val="40000"/>
                  </a:schemeClr>
                </a:solidFill>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ru-RU" dirty="0"/>
              <a:t>Цикл противодействия (Анализ, расследование, принятие решений, отчетность)</a:t>
            </a:r>
            <a:endParaRPr lang="en-US" dirty="0"/>
          </a:p>
        </p:txBody>
      </p:sp>
      <p:pic>
        <p:nvPicPr>
          <p:cNvPr id="74" name="Picture 21" descr="repor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562999" y="2420888"/>
            <a:ext cx="315350" cy="42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6B15A"/>
                </a:solidFill>
                <a:miter lim="800000"/>
                <a:headEnd/>
                <a:tailEnd/>
              </a14:hiddenLine>
            </a:ext>
          </a:extLst>
        </p:spPr>
      </p:pic>
      <p:sp>
        <p:nvSpPr>
          <p:cNvPr id="75" name="Text Box 86"/>
          <p:cNvSpPr txBox="1">
            <a:spLocks noChangeArrowheads="1"/>
          </p:cNvSpPr>
          <p:nvPr/>
        </p:nvSpPr>
        <p:spPr bwMode="auto">
          <a:xfrm>
            <a:off x="7988861" y="2936664"/>
            <a:ext cx="848629" cy="3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lIns="45720" rIns="0">
            <a:noAutofit/>
          </a:bodyPr>
          <a:lstStyle/>
          <a:p>
            <a:pPr>
              <a:lnSpc>
                <a:spcPct val="90000"/>
              </a:lnSpc>
              <a:buClrTx/>
              <a:buFontTx/>
              <a:buNone/>
            </a:pPr>
            <a:r>
              <a:rPr lang="ru-RU" sz="900" dirty="0" smtClean="0">
                <a:latin typeface="Comic Sans MS" pitchFamily="66" charset="0"/>
                <a:cs typeface="Arial" pitchFamily="34" charset="0"/>
              </a:rPr>
              <a:t>Отчетность</a:t>
            </a:r>
            <a:endParaRPr lang="en-US" sz="900" dirty="0">
              <a:latin typeface="Comic Sans MS" pitchFamily="66" charset="0"/>
              <a:cs typeface="Arial" pitchFamily="34" charset="0"/>
            </a:endParaRPr>
          </a:p>
        </p:txBody>
      </p:sp>
      <p:sp>
        <p:nvSpPr>
          <p:cNvPr id="91" name="Text Box 86"/>
          <p:cNvSpPr txBox="1">
            <a:spLocks noChangeArrowheads="1"/>
          </p:cNvSpPr>
          <p:nvPr/>
        </p:nvSpPr>
        <p:spPr bwMode="auto">
          <a:xfrm>
            <a:off x="7977907" y="2498432"/>
            <a:ext cx="934402" cy="41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lIns="45720" rIns="0">
            <a:noAutofit/>
          </a:bodyPr>
          <a:lstStyle/>
          <a:p>
            <a:pPr>
              <a:lnSpc>
                <a:spcPct val="90000"/>
              </a:lnSpc>
              <a:buClrTx/>
              <a:buFontTx/>
              <a:buNone/>
            </a:pPr>
            <a:r>
              <a:rPr lang="ru-RU" sz="900" dirty="0" smtClean="0">
                <a:latin typeface="Comic Sans MS" pitchFamily="66" charset="0"/>
                <a:cs typeface="Arial" pitchFamily="34" charset="0"/>
              </a:rPr>
              <a:t>Аналитические панели</a:t>
            </a:r>
            <a:endParaRPr lang="en-US" sz="900" dirty="0">
              <a:latin typeface="Comic Sans MS" pitchFamily="66" charset="0"/>
              <a:cs typeface="Arial" pitchFamily="34" charset="0"/>
            </a:endParaRPr>
          </a:p>
        </p:txBody>
      </p:sp>
      <p:pic>
        <p:nvPicPr>
          <p:cNvPr id="92" name="Picture 36" descr="repor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592166"/>
            <a:ext cx="6080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descr="C:\Users\IBM_ADMIN\AppData\Local\Microsoft\Windows\Temporary Internet Files\Content.IE5\6JE7DF9P\MC90043263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6853" y="3344253"/>
            <a:ext cx="600006" cy="60000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4044797"/>
            <a:ext cx="651892" cy="6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52" descr="BigInsights-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8980" y="3965742"/>
            <a:ext cx="756918" cy="75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36" descr="repor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8064" y="1592166"/>
            <a:ext cx="6080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3" descr="warehous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9282" y="3927981"/>
            <a:ext cx="759487" cy="94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50" descr="Stream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83225" y="1549383"/>
            <a:ext cx="718974" cy="7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50" descr="Stream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76408" y="2851479"/>
            <a:ext cx="692291" cy="6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86"/>
          <p:cNvSpPr txBox="1">
            <a:spLocks noChangeArrowheads="1"/>
          </p:cNvSpPr>
          <p:nvPr/>
        </p:nvSpPr>
        <p:spPr bwMode="auto">
          <a:xfrm>
            <a:off x="8063680" y="3467604"/>
            <a:ext cx="848629" cy="3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lIns="45720" rIns="0">
            <a:noAutofit/>
          </a:bodyPr>
          <a:lstStyle/>
          <a:p>
            <a:pPr>
              <a:lnSpc>
                <a:spcPct val="90000"/>
              </a:lnSpc>
              <a:buClrTx/>
              <a:buFontTx/>
              <a:buNone/>
            </a:pPr>
            <a:r>
              <a:rPr lang="ru-RU" sz="900" dirty="0" smtClean="0">
                <a:latin typeface="Comic Sans MS" pitchFamily="66" charset="0"/>
                <a:cs typeface="Arial" pitchFamily="34" charset="0"/>
              </a:rPr>
              <a:t>Делопроизводство</a:t>
            </a:r>
            <a:endParaRPr lang="en-US" sz="900" dirty="0">
              <a:latin typeface="Comic Sans MS" pitchFamily="66" charset="0"/>
              <a:cs typeface="Arial" pitchFamily="34" charset="0"/>
            </a:endParaRPr>
          </a:p>
        </p:txBody>
      </p:sp>
      <p:sp>
        <p:nvSpPr>
          <p:cNvPr id="106" name="Line 58"/>
          <p:cNvSpPr>
            <a:spLocks noChangeShapeType="1"/>
          </p:cNvSpPr>
          <p:nvPr/>
        </p:nvSpPr>
        <p:spPr bwMode="auto">
          <a:xfrm flipH="1" flipV="1">
            <a:off x="6588224" y="3317577"/>
            <a:ext cx="0" cy="754063"/>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sp>
        <p:nvSpPr>
          <p:cNvPr id="107" name="Line 58"/>
          <p:cNvSpPr>
            <a:spLocks noChangeShapeType="1"/>
          </p:cNvSpPr>
          <p:nvPr/>
        </p:nvSpPr>
        <p:spPr bwMode="auto">
          <a:xfrm flipH="1">
            <a:off x="7230675" y="4941168"/>
            <a:ext cx="533227" cy="0"/>
          </a:xfrm>
          <a:prstGeom prst="line">
            <a:avLst/>
          </a:prstGeom>
          <a:noFill/>
          <a:ln w="28575">
            <a:solidFill>
              <a:srgbClr val="C0C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txBody>
          <a:bodyPr/>
          <a:lstStyle/>
          <a:p>
            <a:endParaRPr lang="ru-RU"/>
          </a:p>
        </p:txBody>
      </p:sp>
      <p:cxnSp>
        <p:nvCxnSpPr>
          <p:cNvPr id="7" name="Elbow Connector 6"/>
          <p:cNvCxnSpPr/>
          <p:nvPr/>
        </p:nvCxnSpPr>
        <p:spPr bwMode="auto">
          <a:xfrm rot="10800000" flipV="1">
            <a:off x="1977331" y="4984453"/>
            <a:ext cx="5866979" cy="703262"/>
          </a:xfrm>
          <a:prstGeom prst="bentConnector3">
            <a:avLst>
              <a:gd name="adj1" fmla="val -49"/>
            </a:avLst>
          </a:prstGeom>
          <a:noFill/>
          <a:ln w="28575">
            <a:solidFill>
              <a:srgbClr val="C0C0C0"/>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0C0C0">
                      <a:gamma/>
                      <a:shade val="60000"/>
                      <a:invGamma/>
                    </a:srgbClr>
                  </a:outerShdw>
                </a:effectLst>
              </a14:hiddenEffects>
            </a:ext>
          </a:extLst>
        </p:spPr>
      </p:cxnSp>
      <p:sp>
        <p:nvSpPr>
          <p:cNvPr id="109" name="Text Box 86"/>
          <p:cNvSpPr txBox="1">
            <a:spLocks noChangeArrowheads="1"/>
          </p:cNvSpPr>
          <p:nvPr/>
        </p:nvSpPr>
        <p:spPr bwMode="auto">
          <a:xfrm>
            <a:off x="7916021" y="5169760"/>
            <a:ext cx="848629" cy="3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lIns="45720" rIns="0">
            <a:noAutofit/>
          </a:bodyPr>
          <a:lstStyle/>
          <a:p>
            <a:pPr>
              <a:lnSpc>
                <a:spcPct val="90000"/>
              </a:lnSpc>
              <a:buClrTx/>
              <a:buFontTx/>
              <a:buNone/>
            </a:pPr>
            <a:r>
              <a:rPr lang="ru-RU" sz="900" dirty="0" smtClean="0">
                <a:latin typeface="Comic Sans MS" pitchFamily="66" charset="0"/>
                <a:cs typeface="Arial" pitchFamily="34" charset="0"/>
              </a:rPr>
              <a:t>Обратная связь</a:t>
            </a:r>
            <a:endParaRPr lang="en-US" sz="900" dirty="0">
              <a:latin typeface="Comic Sans MS" pitchFamily="66" charset="0"/>
              <a:cs typeface="Arial" pitchFamily="34" charset="0"/>
            </a:endParaRPr>
          </a:p>
        </p:txBody>
      </p:sp>
      <p:sp>
        <p:nvSpPr>
          <p:cNvPr id="110" name="TextBox 102"/>
          <p:cNvSpPr txBox="1">
            <a:spLocks noChangeArrowheads="1"/>
          </p:cNvSpPr>
          <p:nvPr/>
        </p:nvSpPr>
        <p:spPr bwMode="auto">
          <a:xfrm>
            <a:off x="1589979" y="2095585"/>
            <a:ext cx="815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События / транзакции</a:t>
            </a:r>
            <a:endParaRPr lang="en-US" sz="800" dirty="0"/>
          </a:p>
        </p:txBody>
      </p:sp>
      <p:sp>
        <p:nvSpPr>
          <p:cNvPr id="111" name="TextBox 102"/>
          <p:cNvSpPr txBox="1">
            <a:spLocks noChangeArrowheads="1"/>
          </p:cNvSpPr>
          <p:nvPr/>
        </p:nvSpPr>
        <p:spPr bwMode="auto">
          <a:xfrm>
            <a:off x="5534747" y="3543399"/>
            <a:ext cx="1053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dirty="0" smtClean="0"/>
              <a:t>Предупреждения и задания на расследования</a:t>
            </a:r>
            <a:endParaRPr lang="en-US" sz="800" dirty="0"/>
          </a:p>
        </p:txBody>
      </p:sp>
      <p:sp>
        <p:nvSpPr>
          <p:cNvPr id="113" name="Rectangle 112"/>
          <p:cNvSpPr/>
          <p:nvPr/>
        </p:nvSpPr>
        <p:spPr>
          <a:xfrm>
            <a:off x="4334386" y="2954040"/>
            <a:ext cx="1152868" cy="4572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IBM Streams</a:t>
            </a:r>
            <a:endParaRPr lang="en-US" sz="1200" b="1" dirty="0">
              <a:solidFill>
                <a:schemeClr val="tx1"/>
              </a:solidFill>
            </a:endParaRPr>
          </a:p>
        </p:txBody>
      </p:sp>
      <p:sp>
        <p:nvSpPr>
          <p:cNvPr id="114" name="Rectangle 113"/>
          <p:cNvSpPr/>
          <p:nvPr/>
        </p:nvSpPr>
        <p:spPr>
          <a:xfrm>
            <a:off x="5834050" y="2932073"/>
            <a:ext cx="1402246" cy="290255"/>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Identity Insight</a:t>
            </a:r>
            <a:endParaRPr lang="en-US" sz="1200" b="1" dirty="0">
              <a:solidFill>
                <a:schemeClr val="tx1"/>
              </a:solidFill>
            </a:endParaRPr>
          </a:p>
        </p:txBody>
      </p:sp>
      <p:sp>
        <p:nvSpPr>
          <p:cNvPr id="115" name="Rectangle 114"/>
          <p:cNvSpPr/>
          <p:nvPr/>
        </p:nvSpPr>
        <p:spPr>
          <a:xfrm>
            <a:off x="6304545" y="5347263"/>
            <a:ext cx="1152868" cy="38599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Case Manager</a:t>
            </a:r>
            <a:endParaRPr lang="en-US" sz="1200" b="1" dirty="0">
              <a:solidFill>
                <a:schemeClr val="tx1"/>
              </a:solidFill>
            </a:endParaRPr>
          </a:p>
        </p:txBody>
      </p:sp>
      <p:sp>
        <p:nvSpPr>
          <p:cNvPr id="116" name="Rectangle 115"/>
          <p:cNvSpPr/>
          <p:nvPr/>
        </p:nvSpPr>
        <p:spPr>
          <a:xfrm>
            <a:off x="5834277" y="3255909"/>
            <a:ext cx="1402246" cy="374893"/>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Content Analytics</a:t>
            </a:r>
            <a:endParaRPr lang="en-US" sz="1200" b="1" dirty="0">
              <a:solidFill>
                <a:schemeClr val="tx1"/>
              </a:solidFill>
            </a:endParaRPr>
          </a:p>
        </p:txBody>
      </p:sp>
      <p:sp>
        <p:nvSpPr>
          <p:cNvPr id="117" name="Rectangle 116"/>
          <p:cNvSpPr/>
          <p:nvPr/>
        </p:nvSpPr>
        <p:spPr>
          <a:xfrm>
            <a:off x="7911560" y="3789308"/>
            <a:ext cx="1152868" cy="4572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Cognos</a:t>
            </a:r>
            <a:endParaRPr lang="en-US" sz="1200" b="1" dirty="0">
              <a:solidFill>
                <a:schemeClr val="tx1"/>
              </a:solidFill>
            </a:endParaRPr>
          </a:p>
        </p:txBody>
      </p:sp>
      <p:sp>
        <p:nvSpPr>
          <p:cNvPr id="118" name="Rectangle 117"/>
          <p:cNvSpPr/>
          <p:nvPr/>
        </p:nvSpPr>
        <p:spPr>
          <a:xfrm>
            <a:off x="3419872" y="5332905"/>
            <a:ext cx="863313" cy="400351"/>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SPSS</a:t>
            </a:r>
            <a:endParaRPr lang="en-US" sz="1200" b="1" dirty="0">
              <a:solidFill>
                <a:schemeClr val="tx1"/>
              </a:solidFill>
            </a:endParaRPr>
          </a:p>
        </p:txBody>
      </p:sp>
      <p:sp>
        <p:nvSpPr>
          <p:cNvPr id="119" name="Rectangle 118"/>
          <p:cNvSpPr/>
          <p:nvPr/>
        </p:nvSpPr>
        <p:spPr>
          <a:xfrm>
            <a:off x="4499992" y="5344744"/>
            <a:ext cx="863313" cy="400351"/>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b="1" dirty="0" smtClean="0">
                <a:solidFill>
                  <a:schemeClr val="tx1"/>
                </a:solidFill>
              </a:rPr>
              <a:t>i2</a:t>
            </a:r>
            <a:endParaRPr lang="en-US" sz="1200" b="1" dirty="0">
              <a:solidFill>
                <a:schemeClr val="tx1"/>
              </a:solidFill>
            </a:endParaRPr>
          </a:p>
        </p:txBody>
      </p:sp>
      <p:grpSp>
        <p:nvGrpSpPr>
          <p:cNvPr id="71686" name="Group 71685"/>
          <p:cNvGrpSpPr/>
          <p:nvPr/>
        </p:nvGrpSpPr>
        <p:grpSpPr>
          <a:xfrm>
            <a:off x="5536945" y="627856"/>
            <a:ext cx="3355535" cy="496888"/>
            <a:chOff x="4708145" y="566440"/>
            <a:chExt cx="3355535" cy="496888"/>
          </a:xfrm>
        </p:grpSpPr>
        <p:sp>
          <p:nvSpPr>
            <p:cNvPr id="124" name="Rectangle 123"/>
            <p:cNvSpPr/>
            <p:nvPr/>
          </p:nvSpPr>
          <p:spPr>
            <a:xfrm>
              <a:off x="4708145" y="566440"/>
              <a:ext cx="3355535" cy="496888"/>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ru-RU" sz="1000" b="1" dirty="0">
                  <a:solidFill>
                    <a:schemeClr val="tx1"/>
                  </a:solidFill>
                </a:rPr>
                <a:t>Пример комплектации компонентов </a:t>
              </a:r>
              <a:r>
                <a:rPr lang="en-US" sz="1000" b="1" dirty="0" smtClean="0">
                  <a:solidFill>
                    <a:schemeClr val="tx1"/>
                  </a:solidFill>
                </a:rPr>
                <a:t>IBM</a:t>
              </a:r>
              <a:endParaRPr lang="en-US" sz="1000" b="1" dirty="0">
                <a:solidFill>
                  <a:schemeClr val="tx1"/>
                </a:solidFill>
              </a:endParaRPr>
            </a:p>
          </p:txBody>
        </p:sp>
        <p:grpSp>
          <p:nvGrpSpPr>
            <p:cNvPr id="125" name="Group 5"/>
            <p:cNvGrpSpPr>
              <a:grpSpLocks/>
            </p:cNvGrpSpPr>
            <p:nvPr/>
          </p:nvGrpSpPr>
          <p:grpSpPr bwMode="auto">
            <a:xfrm>
              <a:off x="7524328" y="642963"/>
              <a:ext cx="419989" cy="371128"/>
              <a:chOff x="5234" y="384"/>
              <a:chExt cx="332" cy="332"/>
            </a:xfrm>
          </p:grpSpPr>
          <p:sp>
            <p:nvSpPr>
              <p:cNvPr id="126" name="AutoShape 6"/>
              <p:cNvSpPr>
                <a:spLocks noChangeArrowheads="1"/>
              </p:cNvSpPr>
              <p:nvPr/>
            </p:nvSpPr>
            <p:spPr bwMode="auto">
              <a:xfrm>
                <a:off x="5234" y="384"/>
                <a:ext cx="332" cy="332"/>
              </a:xfrm>
              <a:prstGeom prst="roundRect">
                <a:avLst>
                  <a:gd name="adj" fmla="val 16667"/>
                </a:avLst>
              </a:prstGeom>
              <a:solidFill>
                <a:srgbClr val="FFFFFF"/>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cs typeface="Adobe Ming Std L" charset="0"/>
                </a:endParaRPr>
              </a:p>
            </p:txBody>
          </p:sp>
          <p:pic>
            <p:nvPicPr>
              <p:cNvPr id="127" name="Picture 7" descr="Chubby Planet Icon_Western_BW-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4" y="409"/>
                <a:ext cx="286" cy="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Tree>
    <p:extLst>
      <p:ext uri="{BB962C8B-B14F-4D97-AF65-F5344CB8AC3E}">
        <p14:creationId xmlns:p14="http://schemas.microsoft.com/office/powerpoint/2010/main" val="10345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P spid="118" grpId="0" animBg="1"/>
      <p:bldP spid="119" grpId="0" animBg="1"/>
    </p:bldLst>
  </p:timing>
</p:sld>
</file>

<file path=ppt/theme/theme1.xml><?xml version="1.0" encoding="utf-8"?>
<a:theme xmlns:a="http://schemas.openxmlformats.org/drawingml/2006/main" name="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370CE">
            <a:alpha val="73000"/>
          </a:srgbClr>
        </a:solidFill>
        <a:ln>
          <a:noFill/>
        </a:ln>
        <a:effectLst/>
        <a:scene3d>
          <a:camera prst="legacyObliqueTopRight"/>
          <a:lightRig rig="legacyFlat3" dir="b"/>
        </a:scene3d>
        <a:sp3d extrusionH="49200" prstMaterial="legacyMatte">
          <a:bevelT w="13500" h="13500" prst="angle"/>
          <a:bevelB w="13500" h="13500" prst="angle"/>
          <a:extrusionClr>
            <a:srgbClr val="B370CE"/>
          </a:extrusionClr>
        </a:sp3d>
        <a:extLst>
          <a:ext uri="{91240B29-F687-4F45-9708-019B960494DF}">
            <a14:hiddenLine xmlns:a14="http://schemas.microsoft.com/office/drawing/2010/main" w="76200" cap="flat" cmpd="sng" algn="ctr">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defRPr kumimoji="0" lang="en-US" sz="1600" b="1" i="0" u="none" strike="noStrike" cap="none" normalizeH="0" baseline="0" smtClean="0">
            <a:ln>
              <a:noFill/>
            </a:ln>
            <a:solidFill>
              <a:schemeClr val="bg1"/>
            </a:solidFill>
            <a:effectLst/>
            <a:latin typeface="Arial" pitchFamily="34" charset="0"/>
            <a:ea typeface="Adobe Ming Std L"/>
            <a:cs typeface="Arial" pitchFamily="34" charset="0"/>
          </a:defRPr>
        </a:defPPr>
      </a:lstStyle>
    </a:spDef>
    <a:lnDef>
      <a:spPr bwMode="auto">
        <a:xfrm>
          <a:off x="0" y="0"/>
          <a:ext cx="1" cy="1"/>
        </a:xfrm>
        <a:custGeom>
          <a:avLst/>
          <a:gdLst/>
          <a:ahLst/>
          <a:cxnLst/>
          <a:rect l="0" t="0" r="0" b="0"/>
          <a:pathLst/>
        </a:custGeom>
        <a:solidFill>
          <a:srgbClr val="B370CE">
            <a:alpha val="73000"/>
          </a:srgbClr>
        </a:solidFill>
        <a:ln>
          <a:noFill/>
        </a:ln>
        <a:effectLst/>
        <a:scene3d>
          <a:camera prst="legacyObliqueTopRight"/>
          <a:lightRig rig="legacyFlat3" dir="b"/>
        </a:scene3d>
        <a:sp3d extrusionH="49200" prstMaterial="legacyMatte">
          <a:bevelT w="13500" h="13500" prst="angle"/>
          <a:bevelB w="13500" h="13500" prst="angle"/>
          <a:extrusionClr>
            <a:srgbClr val="B370CE"/>
          </a:extrusionClr>
        </a:sp3d>
        <a:extLst>
          <a:ext uri="{91240B29-F687-4F45-9708-019B960494DF}">
            <a14:hiddenLine xmlns:a14="http://schemas.microsoft.com/office/drawing/2010/main" w="76200" cap="flat" cmpd="sng" algn="ctr">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defRPr kumimoji="0" lang="en-US" sz="1600" b="1" i="0" u="none" strike="noStrike" cap="none" normalizeH="0" baseline="0" smtClean="0">
            <a:ln>
              <a:noFill/>
            </a:ln>
            <a:solidFill>
              <a:schemeClr val="bg1"/>
            </a:solidFill>
            <a:effectLst/>
            <a:latin typeface="Arial" pitchFamily="34" charset="0"/>
            <a:ea typeface="Adobe Ming Std L"/>
            <a:cs typeface="Arial" pitchFamily="34" charset="0"/>
          </a:defRPr>
        </a:defPPr>
      </a:lstStyle>
    </a:ln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370CE">
            <a:alpha val="73000"/>
          </a:srgbClr>
        </a:solidFill>
        <a:ln>
          <a:noFill/>
        </a:ln>
        <a:effectLst/>
        <a:scene3d>
          <a:camera prst="legacyObliqueTopRight"/>
          <a:lightRig rig="legacyFlat3" dir="b"/>
        </a:scene3d>
        <a:sp3d extrusionH="49200" prstMaterial="legacyMatte">
          <a:bevelT w="13500" h="13500" prst="angle"/>
          <a:bevelB w="13500" h="13500" prst="angle"/>
          <a:extrusionClr>
            <a:srgbClr val="B370CE"/>
          </a:extrusionClr>
        </a:sp3d>
        <a:extLst>
          <a:ext uri="{91240B29-F687-4F45-9708-019B960494DF}">
            <a14:hiddenLine xmlns:a14="http://schemas.microsoft.com/office/drawing/2010/main" w="76200" cap="flat" cmpd="sng" algn="ctr">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defRPr kumimoji="0" lang="en-US" sz="1600" b="1" i="0" u="none" strike="noStrike" cap="none" normalizeH="0" baseline="0" smtClean="0">
            <a:ln>
              <a:noFill/>
            </a:ln>
            <a:solidFill>
              <a:schemeClr val="bg1"/>
            </a:solidFill>
            <a:effectLst/>
            <a:latin typeface="Arial" pitchFamily="34" charset="0"/>
            <a:ea typeface="Adobe Ming Std L"/>
            <a:cs typeface="Arial" pitchFamily="34" charset="0"/>
          </a:defRPr>
        </a:defPPr>
      </a:lstStyle>
    </a:spDef>
    <a:lnDef>
      <a:spPr bwMode="auto">
        <a:xfrm>
          <a:off x="0" y="0"/>
          <a:ext cx="1" cy="1"/>
        </a:xfrm>
        <a:custGeom>
          <a:avLst/>
          <a:gdLst/>
          <a:ahLst/>
          <a:cxnLst/>
          <a:rect l="0" t="0" r="0" b="0"/>
          <a:pathLst/>
        </a:custGeom>
        <a:solidFill>
          <a:srgbClr val="B370CE">
            <a:alpha val="73000"/>
          </a:srgbClr>
        </a:solidFill>
        <a:ln>
          <a:noFill/>
        </a:ln>
        <a:effectLst/>
        <a:scene3d>
          <a:camera prst="legacyObliqueTopRight"/>
          <a:lightRig rig="legacyFlat3" dir="b"/>
        </a:scene3d>
        <a:sp3d extrusionH="49200" prstMaterial="legacyMatte">
          <a:bevelT w="13500" h="13500" prst="angle"/>
          <a:bevelB w="13500" h="13500" prst="angle"/>
          <a:extrusionClr>
            <a:srgbClr val="B370CE"/>
          </a:extrusionClr>
        </a:sp3d>
        <a:extLst>
          <a:ext uri="{91240B29-F687-4F45-9708-019B960494DF}">
            <a14:hiddenLine xmlns:a14="http://schemas.microsoft.com/office/drawing/2010/main" w="76200" cap="flat" cmpd="sng" algn="ctr">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defRPr kumimoji="0" lang="en-US" sz="1600" b="1" i="0" u="none" strike="noStrike" cap="none" normalizeH="0" baseline="0" smtClean="0">
            <a:ln>
              <a:noFill/>
            </a:ln>
            <a:solidFill>
              <a:schemeClr val="bg1"/>
            </a:solidFill>
            <a:effectLst/>
            <a:latin typeface="Arial" pitchFamily="34" charset="0"/>
            <a:ea typeface="Adobe Ming Std L"/>
            <a:cs typeface="Arial" pitchFamily="34" charset="0"/>
          </a:defRPr>
        </a:defPPr>
      </a:lstStyle>
    </a:ln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7935</TotalTime>
  <Words>3127</Words>
  <Application>Microsoft Office PowerPoint</Application>
  <PresentationFormat>On-screen Show (4:3)</PresentationFormat>
  <Paragraphs>465</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10 September 2009</vt:lpstr>
      <vt:lpstr>1_10 September 2009</vt:lpstr>
      <vt:lpstr>   Противодействие финансовым преступлениям в банковской сфере. Подход IBM к решению задачи  Докладчик: Дмитрий Князев, IBM East Europe/Asia</vt:lpstr>
      <vt:lpstr>Содержание презентации</vt:lpstr>
      <vt:lpstr>Иллюзия безопасности. Готов ли банковский сектор к активным действиям?</vt:lpstr>
      <vt:lpstr>Статистика мошенничества. </vt:lpstr>
      <vt:lpstr>PowerPoint Presentation</vt:lpstr>
      <vt:lpstr>Недостатки существующих средств противодействия</vt:lpstr>
      <vt:lpstr>Комплексное решение проблемы Цикл противодействия – 4 основных элемента</vt:lpstr>
      <vt:lpstr>Основные принципы создания системы</vt:lpstr>
      <vt:lpstr>PowerPoint Presentation</vt:lpstr>
      <vt:lpstr>Подход к реализации</vt:lpstr>
      <vt:lpstr>   Приложение.   Примеры проектов, компоненты решений, статистические данных</vt:lpstr>
      <vt:lpstr>PowerPoint Presentation</vt:lpstr>
      <vt:lpstr>PowerPoint Presentation</vt:lpstr>
      <vt:lpstr>Референсная модель IBM Financial Crimes Architecture</vt:lpstr>
      <vt:lpstr>Компоненты IBM Smart Analytics для каждого из элементов решения</vt:lpstr>
      <vt:lpstr>Пример спецификации решения IBM Fraud Appliance</vt:lpstr>
      <vt:lpstr>PowerPoint Presentation</vt:lpstr>
      <vt:lpstr>Статистика.  Факты и цифры</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DKnyazev</dc:creator>
  <cp:lastModifiedBy>DKnyazev</cp:lastModifiedBy>
  <cp:revision>81</cp:revision>
  <dcterms:created xsi:type="dcterms:W3CDTF">2013-05-17T13:05:46Z</dcterms:created>
  <dcterms:modified xsi:type="dcterms:W3CDTF">2013-09-26T06:13:20Z</dcterms:modified>
</cp:coreProperties>
</file>